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2" r:id="rId2"/>
    <p:sldId id="293" r:id="rId3"/>
    <p:sldId id="283" r:id="rId4"/>
    <p:sldId id="294" r:id="rId5"/>
    <p:sldId id="295" r:id="rId6"/>
    <p:sldId id="296" r:id="rId7"/>
    <p:sldId id="297" r:id="rId8"/>
    <p:sldId id="284" r:id="rId9"/>
    <p:sldId id="298" r:id="rId10"/>
    <p:sldId id="299" r:id="rId11"/>
    <p:sldId id="300" r:id="rId12"/>
    <p:sldId id="302" r:id="rId13"/>
    <p:sldId id="301" r:id="rId14"/>
  </p:sldIdLst>
  <p:sldSz cx="12192000" cy="6858000"/>
  <p:notesSz cx="6858000" cy="9144000"/>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3F6"/>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showGuides="1">
      <p:cViewPr varScale="1">
        <p:scale>
          <a:sx n="112" d="100"/>
          <a:sy n="112" d="100"/>
        </p:scale>
        <p:origin x="492" y="96"/>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r-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F0329-14A4-4537-958B-7AFBA1C98DA7}" type="datetimeFigureOut">
              <a:rPr lang="ar-AE" smtClean="0"/>
              <a:t>04/04/1446</a:t>
            </a:fld>
            <a:endParaRPr lang="ar-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r-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62314-5B87-445A-8E32-67B681CD032E}" type="slidenum">
              <a:rPr lang="ar-AE" smtClean="0"/>
              <a:t>‹#›</a:t>
            </a:fld>
            <a:endParaRPr lang="ar-AE"/>
          </a:p>
        </p:txBody>
      </p:sp>
    </p:spTree>
    <p:extLst>
      <p:ext uri="{BB962C8B-B14F-4D97-AF65-F5344CB8AC3E}">
        <p14:creationId xmlns:p14="http://schemas.microsoft.com/office/powerpoint/2010/main" val="2063769932"/>
      </p:ext>
    </p:extLst>
  </p:cSld>
  <p:clrMap bg1="lt1" tx1="dk1" bg2="lt2" tx2="dk2" accent1="accent1" accent2="accent2" accent3="accent3" accent4="accent4" accent5="accent5" accent6="accent6" hlink="hlink" folHlink="folHlink"/>
  <p:notesStyle>
    <a:lvl1pPr marL="0" algn="l" defTabSz="914303" rtl="0" eaLnBrk="1" latinLnBrk="0" hangingPunct="1">
      <a:defRPr sz="1200" kern="1200">
        <a:solidFill>
          <a:schemeClr val="tx1"/>
        </a:solidFill>
        <a:latin typeface="+mn-lt"/>
        <a:ea typeface="+mn-ea"/>
        <a:cs typeface="+mn-cs"/>
      </a:defRPr>
    </a:lvl1pPr>
    <a:lvl2pPr marL="457151" algn="l" defTabSz="914303" rtl="0" eaLnBrk="1" latinLnBrk="0" hangingPunct="1">
      <a:defRPr sz="1200" kern="1200">
        <a:solidFill>
          <a:schemeClr val="tx1"/>
        </a:solidFill>
        <a:latin typeface="+mn-lt"/>
        <a:ea typeface="+mn-ea"/>
        <a:cs typeface="+mn-cs"/>
      </a:defRPr>
    </a:lvl2pPr>
    <a:lvl3pPr marL="914303" algn="l" defTabSz="914303" rtl="0" eaLnBrk="1" latinLnBrk="0" hangingPunct="1">
      <a:defRPr sz="1200" kern="1200">
        <a:solidFill>
          <a:schemeClr val="tx1"/>
        </a:solidFill>
        <a:latin typeface="+mn-lt"/>
        <a:ea typeface="+mn-ea"/>
        <a:cs typeface="+mn-cs"/>
      </a:defRPr>
    </a:lvl3pPr>
    <a:lvl4pPr marL="1371454" algn="l" defTabSz="914303" rtl="0" eaLnBrk="1" latinLnBrk="0" hangingPunct="1">
      <a:defRPr sz="1200" kern="1200">
        <a:solidFill>
          <a:schemeClr val="tx1"/>
        </a:solidFill>
        <a:latin typeface="+mn-lt"/>
        <a:ea typeface="+mn-ea"/>
        <a:cs typeface="+mn-cs"/>
      </a:defRPr>
    </a:lvl4pPr>
    <a:lvl5pPr marL="1828605" algn="l" defTabSz="914303" rtl="0" eaLnBrk="1" latinLnBrk="0" hangingPunct="1">
      <a:defRPr sz="1200" kern="1200">
        <a:solidFill>
          <a:schemeClr val="tx1"/>
        </a:solidFill>
        <a:latin typeface="+mn-lt"/>
        <a:ea typeface="+mn-ea"/>
        <a:cs typeface="+mn-cs"/>
      </a:defRPr>
    </a:lvl5pPr>
    <a:lvl6pPr marL="2285755" algn="l" defTabSz="914303" rtl="0" eaLnBrk="1" latinLnBrk="0" hangingPunct="1">
      <a:defRPr sz="1200" kern="1200">
        <a:solidFill>
          <a:schemeClr val="tx1"/>
        </a:solidFill>
        <a:latin typeface="+mn-lt"/>
        <a:ea typeface="+mn-ea"/>
        <a:cs typeface="+mn-cs"/>
      </a:defRPr>
    </a:lvl6pPr>
    <a:lvl7pPr marL="2742907" algn="l" defTabSz="914303" rtl="0" eaLnBrk="1" latinLnBrk="0" hangingPunct="1">
      <a:defRPr sz="1200" kern="1200">
        <a:solidFill>
          <a:schemeClr val="tx1"/>
        </a:solidFill>
        <a:latin typeface="+mn-lt"/>
        <a:ea typeface="+mn-ea"/>
        <a:cs typeface="+mn-cs"/>
      </a:defRPr>
    </a:lvl7pPr>
    <a:lvl8pPr marL="3200058" algn="l" defTabSz="914303" rtl="0" eaLnBrk="1" latinLnBrk="0" hangingPunct="1">
      <a:defRPr sz="1200" kern="1200">
        <a:solidFill>
          <a:schemeClr val="tx1"/>
        </a:solidFill>
        <a:latin typeface="+mn-lt"/>
        <a:ea typeface="+mn-ea"/>
        <a:cs typeface="+mn-cs"/>
      </a:defRPr>
    </a:lvl8pPr>
    <a:lvl9pPr marL="3657209" algn="l" defTabSz="9143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GB" sz="1200" dirty="0"/>
              <a:t>Test blocks manufactured from LMDw </a:t>
            </a:r>
            <a:r>
              <a:rPr lang="en-GB" sz="1200" dirty="0" err="1"/>
              <a:t>Ti</a:t>
            </a:r>
            <a:r>
              <a:rPr lang="en-GB" sz="1200" dirty="0"/>
              <a:t> walls will look at different ways of inspecting these components. </a:t>
            </a:r>
          </a:p>
          <a:p>
            <a:pPr marL="0" marR="0" lvl="0" indent="0" algn="l" defTabSz="914303" rtl="0" eaLnBrk="1" fontAlgn="auto" latinLnBrk="0" hangingPunct="1">
              <a:lnSpc>
                <a:spcPct val="100000"/>
              </a:lnSpc>
              <a:spcBef>
                <a:spcPts val="0"/>
              </a:spcBef>
              <a:spcAft>
                <a:spcPts val="0"/>
              </a:spcAft>
              <a:buClrTx/>
              <a:buSzTx/>
              <a:buFontTx/>
              <a:buNone/>
              <a:tabLst/>
              <a:defRPr/>
            </a:pPr>
            <a:r>
              <a:rPr lang="en-GB" sz="1200" dirty="0"/>
              <a:t>It will also assess different ways of detecting defects at different orientations</a:t>
            </a:r>
          </a:p>
          <a:p>
            <a:pPr marL="0" marR="0" lvl="0" indent="0" algn="l" defTabSz="914303" rtl="0" eaLnBrk="1" fontAlgn="auto" latinLnBrk="0" hangingPunct="1">
              <a:lnSpc>
                <a:spcPct val="100000"/>
              </a:lnSpc>
              <a:spcBef>
                <a:spcPts val="0"/>
              </a:spcBef>
              <a:spcAft>
                <a:spcPts val="0"/>
              </a:spcAft>
              <a:buClrTx/>
              <a:buSzTx/>
              <a:buFontTx/>
              <a:buNone/>
              <a:tabLst/>
              <a:defRPr/>
            </a:pPr>
            <a:r>
              <a:rPr lang="en-GB" sz="1200" dirty="0"/>
              <a:t>Defects</a:t>
            </a:r>
            <a:r>
              <a:rPr lang="en-GB" sz="1200" baseline="0" dirty="0"/>
              <a:t> can take many forms – some literature has shown it is possible to create cracks parallel to the web surface</a:t>
            </a:r>
            <a:endParaRPr lang="en-GB" sz="1200" dirty="0"/>
          </a:p>
          <a:p>
            <a:pPr marL="0" marR="0" lvl="0" indent="0" algn="l" defTabSz="914303" rtl="0" eaLnBrk="1" fontAlgn="auto" latinLnBrk="0" hangingPunct="1">
              <a:lnSpc>
                <a:spcPct val="100000"/>
              </a:lnSpc>
              <a:spcBef>
                <a:spcPts val="0"/>
              </a:spcBef>
              <a:spcAft>
                <a:spcPts val="0"/>
              </a:spcAft>
              <a:buClrTx/>
              <a:buSzTx/>
              <a:buFontTx/>
              <a:buNone/>
              <a:tabLst/>
              <a:defRPr/>
            </a:pPr>
            <a:r>
              <a:rPr lang="en-GB" sz="1200" dirty="0"/>
              <a:t>Spherical bottomed</a:t>
            </a:r>
            <a:r>
              <a:rPr lang="en-GB" sz="1200" baseline="0" dirty="0"/>
              <a:t> holes were used in these stepped blocks (as indicated by red boxes)</a:t>
            </a:r>
          </a:p>
          <a:p>
            <a:pPr marL="171450" marR="0" lvl="0" indent="-171450" algn="l" defTabSz="914303" rtl="0" eaLnBrk="1" fontAlgn="auto" latinLnBrk="0" hangingPunct="1">
              <a:lnSpc>
                <a:spcPct val="100000"/>
              </a:lnSpc>
              <a:spcBef>
                <a:spcPts val="0"/>
              </a:spcBef>
              <a:spcAft>
                <a:spcPts val="0"/>
              </a:spcAft>
              <a:buClrTx/>
              <a:buSzTx/>
              <a:buFontTx/>
              <a:buChar char="-"/>
              <a:tabLst/>
              <a:defRPr/>
            </a:pPr>
            <a:r>
              <a:rPr lang="en-GB" sz="1200" baseline="0" dirty="0"/>
              <a:t>They are the most difficult to image</a:t>
            </a:r>
          </a:p>
          <a:p>
            <a:pPr marL="171450" marR="0" lvl="0" indent="-171450" algn="l" defTabSz="914303" rtl="0" eaLnBrk="1" fontAlgn="auto" latinLnBrk="0" hangingPunct="1">
              <a:lnSpc>
                <a:spcPct val="100000"/>
              </a:lnSpc>
              <a:spcBef>
                <a:spcPts val="0"/>
              </a:spcBef>
              <a:spcAft>
                <a:spcPts val="0"/>
              </a:spcAft>
              <a:buClrTx/>
              <a:buSzTx/>
              <a:buFontTx/>
              <a:buChar char="-"/>
              <a:tabLst/>
              <a:defRPr/>
            </a:pPr>
            <a:r>
              <a:rPr lang="en-GB" sz="1200" baseline="0" dirty="0"/>
              <a:t>Representative of voids</a:t>
            </a:r>
          </a:p>
          <a:p>
            <a:pPr marL="0" marR="0" lvl="0" indent="0" algn="l" defTabSz="914303"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50362314-5B87-445A-8E32-67B681CD032E}" type="slidenum">
              <a:rPr lang="ar-AE" smtClean="0"/>
              <a:t>4</a:t>
            </a:fld>
            <a:endParaRPr lang="ar-AE"/>
          </a:p>
        </p:txBody>
      </p:sp>
    </p:spTree>
    <p:extLst>
      <p:ext uri="{BB962C8B-B14F-4D97-AF65-F5344CB8AC3E}">
        <p14:creationId xmlns:p14="http://schemas.microsoft.com/office/powerpoint/2010/main" val="294054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171450" indent="-171450">
              <a:buFontTx/>
              <a:buChar char="-"/>
            </a:pPr>
            <a:r>
              <a:rPr lang="en-GB" dirty="0"/>
              <a:t>There are small improvements</a:t>
            </a:r>
            <a:r>
              <a:rPr lang="en-GB" baseline="0" dirty="0"/>
              <a:t> required</a:t>
            </a:r>
          </a:p>
          <a:p>
            <a:pPr marL="171450" indent="-171450">
              <a:buFontTx/>
              <a:buChar char="-"/>
            </a:pPr>
            <a:r>
              <a:rPr lang="en-GB" dirty="0"/>
              <a:t>Slight misalignment in B-scan is to</a:t>
            </a:r>
            <a:r>
              <a:rPr lang="en-GB" baseline="0" dirty="0"/>
              <a:t> small change in probe offset (1-2mm)</a:t>
            </a:r>
            <a:endParaRPr lang="en-GB" dirty="0"/>
          </a:p>
        </p:txBody>
      </p:sp>
      <p:sp>
        <p:nvSpPr>
          <p:cNvPr id="4" name="Slide Number Placeholder 3"/>
          <p:cNvSpPr>
            <a:spLocks noGrp="1"/>
          </p:cNvSpPr>
          <p:nvPr>
            <p:ph type="sldNum" sz="quarter" idx="10"/>
          </p:nvPr>
        </p:nvSpPr>
        <p:spPr/>
        <p:txBody>
          <a:bodyPr/>
          <a:lstStyle/>
          <a:p>
            <a:fld id="{50362314-5B87-445A-8E32-67B681CD032E}" type="slidenum">
              <a:rPr lang="ar-AE" smtClean="0"/>
              <a:t>5</a:t>
            </a:fld>
            <a:endParaRPr lang="ar-AE"/>
          </a:p>
        </p:txBody>
      </p:sp>
    </p:spTree>
    <p:extLst>
      <p:ext uri="{BB962C8B-B14F-4D97-AF65-F5344CB8AC3E}">
        <p14:creationId xmlns:p14="http://schemas.microsoft.com/office/powerpoint/2010/main" val="1389870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F37AF-D56D-4624-B28A-38D6B75781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9" name="Rectangle 8">
            <a:extLst>
              <a:ext uri="{FF2B5EF4-FFF2-40B4-BE49-F238E27FC236}">
                <a16:creationId xmlns:a16="http://schemas.microsoft.com/office/drawing/2014/main" id="{C68B2DD4-17D5-4F64-B010-A2AF4A7F99C2}"/>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11" name="Freeform 5">
            <a:extLst>
              <a:ext uri="{FF2B5EF4-FFF2-40B4-BE49-F238E27FC236}">
                <a16:creationId xmlns:a16="http://schemas.microsoft.com/office/drawing/2014/main" id="{5394D5B9-0ABB-4E16-BCD3-B5482A8FB5E0}"/>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C83C04B-C276-4277-8F20-8B80ABC519F0}"/>
              </a:ext>
            </a:extLst>
          </p:cNvPr>
          <p:cNvSpPr>
            <a:spLocks noGrp="1"/>
          </p:cNvSpPr>
          <p:nvPr>
            <p:ph type="ctrTitle"/>
          </p:nvPr>
        </p:nvSpPr>
        <p:spPr>
          <a:xfrm>
            <a:off x="1344026" y="378000"/>
            <a:ext cx="10847457" cy="907200"/>
          </a:xfrm>
        </p:spPr>
        <p:txBody>
          <a:bodyPr anchor="b"/>
          <a:lstStyle>
            <a:lvl1pPr algn="l">
              <a:lnSpc>
                <a:spcPct val="100000"/>
              </a:lnSpc>
              <a:defRPr sz="2600"/>
            </a:lvl1pPr>
          </a:lstStyle>
          <a:p>
            <a:r>
              <a:rPr lang="en-US" dirty="0"/>
              <a:t>Click to edit Master title style</a:t>
            </a:r>
            <a:endParaRPr lang="ar-AE" dirty="0"/>
          </a:p>
        </p:txBody>
      </p:sp>
      <p:sp>
        <p:nvSpPr>
          <p:cNvPr id="3" name="Subtitle 2">
            <a:extLst>
              <a:ext uri="{FF2B5EF4-FFF2-40B4-BE49-F238E27FC236}">
                <a16:creationId xmlns:a16="http://schemas.microsoft.com/office/drawing/2014/main" id="{F302E0D5-2799-4E2D-B28F-57B5DAC9A198}"/>
              </a:ext>
            </a:extLst>
          </p:cNvPr>
          <p:cNvSpPr>
            <a:spLocks noGrp="1"/>
          </p:cNvSpPr>
          <p:nvPr>
            <p:ph type="subTitle" idx="1"/>
          </p:nvPr>
        </p:nvSpPr>
        <p:spPr>
          <a:xfrm>
            <a:off x="1344612" y="2095443"/>
            <a:ext cx="10009187" cy="281997"/>
          </a:xfrm>
        </p:spPr>
        <p:txBody>
          <a:bodyPr/>
          <a:lstStyle>
            <a:lvl1pPr marL="0" indent="0" algn="l">
              <a:spcBef>
                <a:spcPts val="0"/>
              </a:spcBef>
              <a:buNone/>
              <a:defRPr sz="18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dirty="0"/>
              <a:t>Click to edit Master subtitle style</a:t>
            </a:r>
            <a:endParaRPr lang="ar-AE" dirty="0"/>
          </a:p>
        </p:txBody>
      </p:sp>
      <p:pic>
        <p:nvPicPr>
          <p:cNvPr id="1026" name="Picture 2" descr="image00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445219" y="3305060"/>
            <a:ext cx="7149818" cy="25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49234203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Title and Content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113411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729429675"/>
      </p:ext>
    </p:extLst>
  </p:cSld>
  <p:clrMapOvr>
    <a:masterClrMapping/>
  </p:clrMapOvr>
  <p:transition>
    <p:fade/>
  </p:transition>
  <p:extLst>
    <p:ext uri="{DCECCB84-F9BA-43D5-87BE-67443E8EF086}">
      <p15:sldGuideLst xmlns:p15="http://schemas.microsoft.com/office/powerpoint/2012/main">
        <p15:guide id="1" pos="234" userDrawn="1">
          <p15:clr>
            <a:srgbClr val="FBAE40"/>
          </p15:clr>
        </p15:guide>
        <p15:guide id="2" pos="7378" userDrawn="1">
          <p15:clr>
            <a:srgbClr val="FBAE40"/>
          </p15:clr>
        </p15:guide>
        <p15:guide id="3" orient="horz" pos="1185" userDrawn="1">
          <p15:clr>
            <a:srgbClr val="FBAE40"/>
          </p15:clr>
        </p15:guide>
        <p15:guide id="4" orient="horz" pos="404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Two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54798F0-B234-4C9A-A4F1-639D788897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55944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D27131B2-4635-4106-AA37-17A17D879692}"/>
              </a:ext>
            </a:extLst>
          </p:cNvPr>
          <p:cNvSpPr>
            <a:spLocks noGrp="1"/>
          </p:cNvSpPr>
          <p:nvPr>
            <p:ph idx="13"/>
          </p:nvPr>
        </p:nvSpPr>
        <p:spPr>
          <a:xfrm>
            <a:off x="6118175" y="1881188"/>
            <a:ext cx="55944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1349205973"/>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Two Column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55944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D27131B2-4635-4106-AA37-17A17D879692}"/>
              </a:ext>
            </a:extLst>
          </p:cNvPr>
          <p:cNvSpPr>
            <a:spLocks noGrp="1"/>
          </p:cNvSpPr>
          <p:nvPr>
            <p:ph idx="13"/>
          </p:nvPr>
        </p:nvSpPr>
        <p:spPr>
          <a:xfrm>
            <a:off x="6118175" y="1881188"/>
            <a:ext cx="55944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465906813"/>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Three Colum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87BFAD-7EAA-4FA0-821F-4E4E7A6CC3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36792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F5F2630D-BB39-4E62-A443-AF0D65B1EC90}"/>
              </a:ext>
            </a:extLst>
          </p:cNvPr>
          <p:cNvSpPr>
            <a:spLocks noGrp="1"/>
          </p:cNvSpPr>
          <p:nvPr>
            <p:ph idx="13"/>
          </p:nvPr>
        </p:nvSpPr>
        <p:spPr>
          <a:xfrm>
            <a:off x="803337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3" name="Content Placeholder 2">
            <a:extLst>
              <a:ext uri="{FF2B5EF4-FFF2-40B4-BE49-F238E27FC236}">
                <a16:creationId xmlns:a16="http://schemas.microsoft.com/office/drawing/2014/main" id="{5A435F53-AB6B-4820-ADEB-1C9E3BAB5C44}"/>
              </a:ext>
            </a:extLst>
          </p:cNvPr>
          <p:cNvSpPr>
            <a:spLocks noGrp="1"/>
          </p:cNvSpPr>
          <p:nvPr>
            <p:ph idx="14"/>
          </p:nvPr>
        </p:nvSpPr>
        <p:spPr>
          <a:xfrm>
            <a:off x="4202425" y="1881188"/>
            <a:ext cx="36792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pic>
        <p:nvPicPr>
          <p:cNvPr id="15" name="Picture 1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1994906274"/>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Three Column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36792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F5F2630D-BB39-4E62-A443-AF0D65B1EC90}"/>
              </a:ext>
            </a:extLst>
          </p:cNvPr>
          <p:cNvSpPr>
            <a:spLocks noGrp="1"/>
          </p:cNvSpPr>
          <p:nvPr>
            <p:ph idx="13"/>
          </p:nvPr>
        </p:nvSpPr>
        <p:spPr>
          <a:xfrm>
            <a:off x="803337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3" name="Content Placeholder 2">
            <a:extLst>
              <a:ext uri="{FF2B5EF4-FFF2-40B4-BE49-F238E27FC236}">
                <a16:creationId xmlns:a16="http://schemas.microsoft.com/office/drawing/2014/main" id="{5A435F53-AB6B-4820-ADEB-1C9E3BAB5C44}"/>
              </a:ext>
            </a:extLst>
          </p:cNvPr>
          <p:cNvSpPr>
            <a:spLocks noGrp="1"/>
          </p:cNvSpPr>
          <p:nvPr>
            <p:ph idx="14"/>
          </p:nvPr>
        </p:nvSpPr>
        <p:spPr>
          <a:xfrm>
            <a:off x="420242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1490190557"/>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Four Colum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4E38439-4D39-4C35-8A61-C25022799F8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27216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1EBCD1D9-9DA9-4369-BD53-E66195048533}"/>
              </a:ext>
            </a:extLst>
          </p:cNvPr>
          <p:cNvSpPr>
            <a:spLocks noGrp="1"/>
          </p:cNvSpPr>
          <p:nvPr>
            <p:ph idx="13"/>
          </p:nvPr>
        </p:nvSpPr>
        <p:spPr>
          <a:xfrm>
            <a:off x="8990975"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13" name="Content Placeholder 2">
            <a:extLst>
              <a:ext uri="{FF2B5EF4-FFF2-40B4-BE49-F238E27FC236}">
                <a16:creationId xmlns:a16="http://schemas.microsoft.com/office/drawing/2014/main" id="{889CB01D-37F7-4E3E-B73E-899143E2C1D4}"/>
              </a:ext>
            </a:extLst>
          </p:cNvPr>
          <p:cNvSpPr>
            <a:spLocks noGrp="1"/>
          </p:cNvSpPr>
          <p:nvPr>
            <p:ph idx="14"/>
          </p:nvPr>
        </p:nvSpPr>
        <p:spPr>
          <a:xfrm>
            <a:off x="3244642"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14" name="Content Placeholder 2">
            <a:extLst>
              <a:ext uri="{FF2B5EF4-FFF2-40B4-BE49-F238E27FC236}">
                <a16:creationId xmlns:a16="http://schemas.microsoft.com/office/drawing/2014/main" id="{9B5B820C-BED4-4CF0-9038-5BE6C72BD220}"/>
              </a:ext>
            </a:extLst>
          </p:cNvPr>
          <p:cNvSpPr>
            <a:spLocks noGrp="1"/>
          </p:cNvSpPr>
          <p:nvPr>
            <p:ph idx="15"/>
          </p:nvPr>
        </p:nvSpPr>
        <p:spPr>
          <a:xfrm>
            <a:off x="6117809"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pic>
        <p:nvPicPr>
          <p:cNvPr id="16" name="Picture 1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175963114"/>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Four Column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1EBCD1D9-9DA9-4369-BD53-E66195048533}"/>
              </a:ext>
            </a:extLst>
          </p:cNvPr>
          <p:cNvSpPr>
            <a:spLocks noGrp="1"/>
          </p:cNvSpPr>
          <p:nvPr>
            <p:ph idx="13"/>
          </p:nvPr>
        </p:nvSpPr>
        <p:spPr>
          <a:xfrm>
            <a:off x="8990975"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13" name="Content Placeholder 2">
            <a:extLst>
              <a:ext uri="{FF2B5EF4-FFF2-40B4-BE49-F238E27FC236}">
                <a16:creationId xmlns:a16="http://schemas.microsoft.com/office/drawing/2014/main" id="{889CB01D-37F7-4E3E-B73E-899143E2C1D4}"/>
              </a:ext>
            </a:extLst>
          </p:cNvPr>
          <p:cNvSpPr>
            <a:spLocks noGrp="1"/>
          </p:cNvSpPr>
          <p:nvPr>
            <p:ph idx="14"/>
          </p:nvPr>
        </p:nvSpPr>
        <p:spPr>
          <a:xfrm>
            <a:off x="3244642"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14" name="Content Placeholder 2">
            <a:extLst>
              <a:ext uri="{FF2B5EF4-FFF2-40B4-BE49-F238E27FC236}">
                <a16:creationId xmlns:a16="http://schemas.microsoft.com/office/drawing/2014/main" id="{9B5B820C-BED4-4CF0-9038-5BE6C72BD220}"/>
              </a:ext>
            </a:extLst>
          </p:cNvPr>
          <p:cNvSpPr>
            <a:spLocks noGrp="1"/>
          </p:cNvSpPr>
          <p:nvPr>
            <p:ph idx="15"/>
          </p:nvPr>
        </p:nvSpPr>
        <p:spPr>
          <a:xfrm>
            <a:off x="6117809"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2558518304"/>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02A576-A048-4BF8-9C26-9A78B7538B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10" name="Rectangle 9">
            <a:extLst>
              <a:ext uri="{FF2B5EF4-FFF2-40B4-BE49-F238E27FC236}">
                <a16:creationId xmlns:a16="http://schemas.microsoft.com/office/drawing/2014/main" id="{CEB85B87-0BBE-4495-ACBD-CBC916BF4F83}"/>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12" name="Freeform 5">
            <a:extLst>
              <a:ext uri="{FF2B5EF4-FFF2-40B4-BE49-F238E27FC236}">
                <a16:creationId xmlns:a16="http://schemas.microsoft.com/office/drawing/2014/main" id="{995D36C2-6CF6-4A30-8C8B-1BDE90C70BB7}"/>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8" name="Picture Placeholder 7">
            <a:extLst>
              <a:ext uri="{FF2B5EF4-FFF2-40B4-BE49-F238E27FC236}">
                <a16:creationId xmlns:a16="http://schemas.microsoft.com/office/drawing/2014/main" id="{CE58141A-3F59-4EF1-B281-B457FDCB2E8B}"/>
              </a:ext>
            </a:extLst>
          </p:cNvPr>
          <p:cNvSpPr>
            <a:spLocks noGrp="1"/>
          </p:cNvSpPr>
          <p:nvPr>
            <p:ph type="pic" sz="quarter" idx="13"/>
          </p:nvPr>
        </p:nvSpPr>
        <p:spPr>
          <a:xfrm>
            <a:off x="6248135" y="1"/>
            <a:ext cx="5943348" cy="6858000"/>
          </a:xfrm>
          <a:solidFill>
            <a:schemeClr val="bg1">
              <a:lumMod val="95000"/>
            </a:schemeClr>
          </a:solidFill>
        </p:spPr>
        <p:txBody>
          <a:bodyPr/>
          <a:lstStyle>
            <a:lvl1pPr>
              <a:defRPr sz="1058"/>
            </a:lvl1pPr>
          </a:lstStyle>
          <a:p>
            <a:r>
              <a:rPr lang="en-US"/>
              <a:t>Click icon to add picture</a:t>
            </a:r>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1344613" y="2095034"/>
            <a:ext cx="4597559" cy="4191746"/>
          </a:xfrm>
        </p:spPr>
        <p:txBody>
          <a:bodyPr/>
          <a:lstStyle>
            <a:lvl4pPr>
              <a:spcAft>
                <a:spcPts val="529"/>
              </a:spcAft>
              <a:defRPr sz="1587"/>
            </a:lvl4pPr>
            <a:lvl5pPr>
              <a:spcAft>
                <a:spcPts val="529"/>
              </a:spcAft>
              <a:defRPr sz="158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dirty="0"/>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lvl1pPr>
              <a:defRPr>
                <a:solidFill>
                  <a:srgbClr val="898989"/>
                </a:solidFill>
              </a:defRPr>
            </a:lvl1pPr>
          </a:lstStyle>
          <a:p>
            <a:fld id="{0256AFAE-2175-4E8D-BD75-EAA2C41CC036}" type="slidenum">
              <a:rPr lang="ar-AE" smtClean="0"/>
              <a:pPr/>
              <a:t>‹#›</a:t>
            </a:fld>
            <a:endParaRPr lang="ar-AE" dirty="0"/>
          </a:p>
        </p:txBody>
      </p:sp>
      <p:pic>
        <p:nvPicPr>
          <p:cNvPr id="15" name="Picture 1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992506232"/>
      </p:ext>
    </p:extLst>
  </p:cSld>
  <p:clrMapOvr>
    <a:masterClrMapping/>
  </p:clrMapOvr>
  <p:transition>
    <p:fade/>
  </p:transition>
  <p:extLst>
    <p:ext uri="{DCECCB84-F9BA-43D5-87BE-67443E8EF086}">
      <p15:sldGuideLst xmlns:p15="http://schemas.microsoft.com/office/powerpoint/2012/main">
        <p15:guide id="1" pos="37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nd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D651F8-E4D6-40B7-88AC-82773F31712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19" name="Rectangle 18">
            <a:extLst>
              <a:ext uri="{FF2B5EF4-FFF2-40B4-BE49-F238E27FC236}">
                <a16:creationId xmlns:a16="http://schemas.microsoft.com/office/drawing/2014/main" id="{508E3C7E-1604-4614-9965-1C1142F1A5B6}"/>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21" name="Freeform 5">
            <a:extLst>
              <a:ext uri="{FF2B5EF4-FFF2-40B4-BE49-F238E27FC236}">
                <a16:creationId xmlns:a16="http://schemas.microsoft.com/office/drawing/2014/main" id="{81015BD7-6676-4111-989C-8B3B69DB25B4}"/>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0" name="Picture Placeholder 9">
            <a:extLst>
              <a:ext uri="{FF2B5EF4-FFF2-40B4-BE49-F238E27FC236}">
                <a16:creationId xmlns:a16="http://schemas.microsoft.com/office/drawing/2014/main" id="{077F38DF-D329-419B-9365-5BDF1AAE48DB}"/>
              </a:ext>
            </a:extLst>
          </p:cNvPr>
          <p:cNvSpPr>
            <a:spLocks noGrp="1"/>
          </p:cNvSpPr>
          <p:nvPr>
            <p:ph type="pic" sz="quarter" idx="15"/>
          </p:nvPr>
        </p:nvSpPr>
        <p:spPr>
          <a:xfrm>
            <a:off x="1344613" y="2711305"/>
            <a:ext cx="3056400" cy="1692000"/>
          </a:xfrm>
          <a:solidFill>
            <a:schemeClr val="bg1">
              <a:lumMod val="95000"/>
            </a:schemeClr>
          </a:solidFill>
        </p:spPr>
        <p:txBody>
          <a:bodyPr/>
          <a:lstStyle>
            <a:lvl1pPr>
              <a:defRPr sz="1058"/>
            </a:lvl1pPr>
          </a:lstStyle>
          <a:p>
            <a:r>
              <a:rPr lang="en-US" dirty="0"/>
              <a:t>Click icon to add picture</a:t>
            </a:r>
            <a:endParaRPr lang="ar-AE" dirty="0"/>
          </a:p>
        </p:txBody>
      </p:sp>
      <p:sp>
        <p:nvSpPr>
          <p:cNvPr id="11" name="Picture Placeholder 9">
            <a:extLst>
              <a:ext uri="{FF2B5EF4-FFF2-40B4-BE49-F238E27FC236}">
                <a16:creationId xmlns:a16="http://schemas.microsoft.com/office/drawing/2014/main" id="{BAD40004-14E0-4BA5-81A4-911C78963E8B}"/>
              </a:ext>
            </a:extLst>
          </p:cNvPr>
          <p:cNvSpPr>
            <a:spLocks noGrp="1"/>
          </p:cNvSpPr>
          <p:nvPr>
            <p:ph type="pic" sz="quarter" idx="16"/>
          </p:nvPr>
        </p:nvSpPr>
        <p:spPr>
          <a:xfrm>
            <a:off x="4573355" y="2711305"/>
            <a:ext cx="3056400" cy="1692000"/>
          </a:xfrm>
          <a:solidFill>
            <a:schemeClr val="bg1">
              <a:lumMod val="95000"/>
            </a:schemeClr>
          </a:solidFill>
        </p:spPr>
        <p:txBody>
          <a:bodyPr/>
          <a:lstStyle>
            <a:lvl1pPr>
              <a:defRPr sz="1058"/>
            </a:lvl1pPr>
          </a:lstStyle>
          <a:p>
            <a:r>
              <a:rPr lang="en-US" dirty="0"/>
              <a:t>Click icon to add picture</a:t>
            </a:r>
            <a:endParaRPr lang="ar-AE" dirty="0"/>
          </a:p>
        </p:txBody>
      </p:sp>
      <p:sp>
        <p:nvSpPr>
          <p:cNvPr id="12" name="Picture Placeholder 9">
            <a:extLst>
              <a:ext uri="{FF2B5EF4-FFF2-40B4-BE49-F238E27FC236}">
                <a16:creationId xmlns:a16="http://schemas.microsoft.com/office/drawing/2014/main" id="{363A87C4-2065-4FEB-9FEA-D80CA1638083}"/>
              </a:ext>
            </a:extLst>
          </p:cNvPr>
          <p:cNvSpPr>
            <a:spLocks noGrp="1"/>
          </p:cNvSpPr>
          <p:nvPr>
            <p:ph type="pic" sz="quarter" idx="17"/>
          </p:nvPr>
        </p:nvSpPr>
        <p:spPr>
          <a:xfrm>
            <a:off x="7802101" y="2711305"/>
            <a:ext cx="3056400" cy="1692000"/>
          </a:xfrm>
          <a:solidFill>
            <a:schemeClr val="bg1">
              <a:lumMod val="95000"/>
            </a:schemeClr>
          </a:solidFill>
        </p:spPr>
        <p:txBody>
          <a:bodyPr/>
          <a:lstStyle>
            <a:lvl1pPr>
              <a:defRPr sz="1058"/>
            </a:lvl1pPr>
          </a:lstStyle>
          <a:p>
            <a:r>
              <a:rPr lang="en-US"/>
              <a:t>Click icon to add picture</a:t>
            </a:r>
            <a:endParaRPr lang="ar-AE" dirty="0"/>
          </a:p>
        </p:txBody>
      </p:sp>
      <p:sp>
        <p:nvSpPr>
          <p:cNvPr id="13" name="Text Placeholder 12">
            <a:extLst>
              <a:ext uri="{FF2B5EF4-FFF2-40B4-BE49-F238E27FC236}">
                <a16:creationId xmlns:a16="http://schemas.microsoft.com/office/drawing/2014/main" id="{2DCC5CD3-3069-448D-87E0-248C54898C84}"/>
              </a:ext>
            </a:extLst>
          </p:cNvPr>
          <p:cNvSpPr>
            <a:spLocks noGrp="1"/>
          </p:cNvSpPr>
          <p:nvPr>
            <p:ph type="body" sz="quarter" idx="20"/>
          </p:nvPr>
        </p:nvSpPr>
        <p:spPr>
          <a:xfrm>
            <a:off x="1344613" y="4479111"/>
            <a:ext cx="3056400" cy="1807390"/>
          </a:xfrm>
          <a:solidFill>
            <a:schemeClr val="accent1">
              <a:lumMod val="20000"/>
              <a:lumOff val="80000"/>
            </a:schemeClr>
          </a:solidFill>
        </p:spPr>
        <p:txBody>
          <a:bodyPr lIns="36000" tIns="36000" rIns="36000" bIns="36000"/>
          <a:lstStyle>
            <a:lvl1pPr>
              <a:spcBef>
                <a:spcPts val="200"/>
              </a:spcBef>
              <a:spcAft>
                <a:spcPts val="200"/>
              </a:spcAft>
              <a:defRPr sz="1600"/>
            </a:lvl1pPr>
            <a:lvl2pPr>
              <a:spcBef>
                <a:spcPts val="200"/>
              </a:spcBef>
              <a:spcAft>
                <a:spcPts val="200"/>
              </a:spcAft>
              <a:defRPr sz="1600"/>
            </a:lvl2pPr>
            <a:lvl3pPr>
              <a:spcBef>
                <a:spcPts val="200"/>
              </a:spcBef>
              <a:spcAft>
                <a:spcPts val="200"/>
              </a:spcAft>
              <a:defRPr sz="1600"/>
            </a:lvl3pPr>
            <a:lvl4pPr>
              <a:spcBef>
                <a:spcPts val="200"/>
              </a:spcBef>
              <a:spcAft>
                <a:spcPts val="200"/>
              </a:spcAft>
              <a:defRPr sz="1600"/>
            </a:lvl4pPr>
            <a:lvl5pPr>
              <a:spcBef>
                <a:spcPts val="200"/>
              </a:spcBef>
              <a:spcAft>
                <a:spcPts val="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12">
            <a:extLst>
              <a:ext uri="{FF2B5EF4-FFF2-40B4-BE49-F238E27FC236}">
                <a16:creationId xmlns:a16="http://schemas.microsoft.com/office/drawing/2014/main" id="{903A2DC6-517A-4D96-8A9B-E16363026459}"/>
              </a:ext>
            </a:extLst>
          </p:cNvPr>
          <p:cNvSpPr>
            <a:spLocks noGrp="1"/>
          </p:cNvSpPr>
          <p:nvPr>
            <p:ph type="body" sz="quarter" idx="21"/>
          </p:nvPr>
        </p:nvSpPr>
        <p:spPr>
          <a:xfrm>
            <a:off x="4573355" y="4479110"/>
            <a:ext cx="3056400" cy="1807390"/>
          </a:xfrm>
          <a:solidFill>
            <a:schemeClr val="accent1">
              <a:lumMod val="20000"/>
              <a:lumOff val="80000"/>
            </a:schemeClr>
          </a:solidFill>
        </p:spPr>
        <p:txBody>
          <a:bodyPr lIns="36000" tIns="36000" rIns="36000" bIns="36000"/>
          <a:lstStyle>
            <a:lvl1pPr>
              <a:spcBef>
                <a:spcPts val="200"/>
              </a:spcBef>
              <a:spcAft>
                <a:spcPts val="200"/>
              </a:spcAft>
              <a:defRPr sz="1600"/>
            </a:lvl1pPr>
            <a:lvl2pPr>
              <a:spcBef>
                <a:spcPts val="200"/>
              </a:spcBef>
              <a:spcAft>
                <a:spcPts val="200"/>
              </a:spcAft>
              <a:defRPr sz="1600"/>
            </a:lvl2pPr>
            <a:lvl3pPr>
              <a:spcBef>
                <a:spcPts val="200"/>
              </a:spcBef>
              <a:spcAft>
                <a:spcPts val="200"/>
              </a:spcAft>
              <a:defRPr sz="1600"/>
            </a:lvl3pPr>
            <a:lvl4pPr>
              <a:spcBef>
                <a:spcPts val="200"/>
              </a:spcBef>
              <a:spcAft>
                <a:spcPts val="200"/>
              </a:spcAft>
              <a:defRPr sz="1600"/>
            </a:lvl4pPr>
            <a:lvl5pPr>
              <a:spcBef>
                <a:spcPts val="200"/>
              </a:spcBef>
              <a:spcAft>
                <a:spcPts val="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12">
            <a:extLst>
              <a:ext uri="{FF2B5EF4-FFF2-40B4-BE49-F238E27FC236}">
                <a16:creationId xmlns:a16="http://schemas.microsoft.com/office/drawing/2014/main" id="{B054BE26-8009-46F6-BD94-40B406719134}"/>
              </a:ext>
            </a:extLst>
          </p:cNvPr>
          <p:cNvSpPr>
            <a:spLocks noGrp="1"/>
          </p:cNvSpPr>
          <p:nvPr>
            <p:ph type="body" sz="quarter" idx="22"/>
          </p:nvPr>
        </p:nvSpPr>
        <p:spPr>
          <a:xfrm>
            <a:off x="7802100" y="4479110"/>
            <a:ext cx="3056400" cy="1807390"/>
          </a:xfrm>
          <a:solidFill>
            <a:schemeClr val="accent1">
              <a:lumMod val="20000"/>
              <a:lumOff val="80000"/>
            </a:schemeClr>
          </a:solidFill>
        </p:spPr>
        <p:txBody>
          <a:bodyPr lIns="36000" tIns="36000" rIns="36000" bIns="36000"/>
          <a:lstStyle>
            <a:lvl1pPr>
              <a:spcBef>
                <a:spcPts val="200"/>
              </a:spcBef>
              <a:spcAft>
                <a:spcPts val="200"/>
              </a:spcAft>
              <a:defRPr sz="1600"/>
            </a:lvl1pPr>
            <a:lvl2pPr>
              <a:spcBef>
                <a:spcPts val="200"/>
              </a:spcBef>
              <a:spcAft>
                <a:spcPts val="200"/>
              </a:spcAft>
              <a:defRPr sz="1600"/>
            </a:lvl2pPr>
            <a:lvl3pPr>
              <a:spcBef>
                <a:spcPts val="200"/>
              </a:spcBef>
              <a:spcAft>
                <a:spcPts val="200"/>
              </a:spcAft>
              <a:defRPr sz="1600"/>
            </a:lvl3pPr>
            <a:lvl4pPr>
              <a:spcBef>
                <a:spcPts val="200"/>
              </a:spcBef>
              <a:spcAft>
                <a:spcPts val="200"/>
              </a:spcAft>
              <a:defRPr sz="1600"/>
            </a:lvl4pPr>
            <a:lvl5pPr>
              <a:spcBef>
                <a:spcPts val="200"/>
              </a:spcBef>
              <a:spcAft>
                <a:spcPts val="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2">
            <a:extLst>
              <a:ext uri="{FF2B5EF4-FFF2-40B4-BE49-F238E27FC236}">
                <a16:creationId xmlns:a16="http://schemas.microsoft.com/office/drawing/2014/main" id="{2DCC5CD3-3069-448D-87E0-248C54898C84}"/>
              </a:ext>
            </a:extLst>
          </p:cNvPr>
          <p:cNvSpPr>
            <a:spLocks noGrp="1"/>
          </p:cNvSpPr>
          <p:nvPr>
            <p:ph type="body" sz="quarter" idx="23"/>
          </p:nvPr>
        </p:nvSpPr>
        <p:spPr>
          <a:xfrm>
            <a:off x="1353794" y="2086616"/>
            <a:ext cx="3056400" cy="568450"/>
          </a:xfrm>
          <a:solidFill>
            <a:schemeClr val="accent1"/>
          </a:solidFill>
        </p:spPr>
        <p:txBody>
          <a:bodyPr lIns="36000" tIns="36000" rIns="36000" bIns="36000"/>
          <a:lstStyle>
            <a:lvl1pPr indent="0" algn="ctr">
              <a:lnSpc>
                <a:spcPct val="90000"/>
              </a:lnSpc>
              <a:spcBef>
                <a:spcPts val="0"/>
              </a:spcBef>
              <a:spcAft>
                <a:spcPts val="0"/>
              </a:spcAft>
              <a:defRPr sz="1800">
                <a:solidFill>
                  <a:schemeClr val="bg1"/>
                </a:solidFill>
              </a:defRPr>
            </a:lvl1pPr>
            <a:lvl2pPr>
              <a:spcBef>
                <a:spcPts val="200"/>
              </a:spcBef>
              <a:spcAft>
                <a:spcPts val="200"/>
              </a:spcAft>
              <a:defRPr sz="1600"/>
            </a:lvl2pPr>
            <a:lvl3pPr>
              <a:spcBef>
                <a:spcPts val="200"/>
              </a:spcBef>
              <a:spcAft>
                <a:spcPts val="200"/>
              </a:spcAft>
              <a:defRPr sz="1600"/>
            </a:lvl3pPr>
            <a:lvl4pPr>
              <a:spcBef>
                <a:spcPts val="200"/>
              </a:spcBef>
              <a:spcAft>
                <a:spcPts val="200"/>
              </a:spcAft>
              <a:defRPr sz="1600"/>
            </a:lvl4pPr>
            <a:lvl5pPr>
              <a:spcBef>
                <a:spcPts val="200"/>
              </a:spcBef>
              <a:spcAft>
                <a:spcPts val="200"/>
              </a:spcAft>
              <a:defRPr sz="1600"/>
            </a:lvl5pPr>
          </a:lstStyle>
          <a:p>
            <a:pPr lvl="0"/>
            <a:r>
              <a:rPr lang="en-US" dirty="0"/>
              <a:t>Click to edit Master text</a:t>
            </a:r>
          </a:p>
        </p:txBody>
      </p:sp>
      <p:sp>
        <p:nvSpPr>
          <p:cNvPr id="29" name="Text Placeholder 12">
            <a:extLst>
              <a:ext uri="{FF2B5EF4-FFF2-40B4-BE49-F238E27FC236}">
                <a16:creationId xmlns:a16="http://schemas.microsoft.com/office/drawing/2014/main" id="{2DCC5CD3-3069-448D-87E0-248C54898C84}"/>
              </a:ext>
            </a:extLst>
          </p:cNvPr>
          <p:cNvSpPr>
            <a:spLocks noGrp="1"/>
          </p:cNvSpPr>
          <p:nvPr>
            <p:ph type="body" sz="quarter" idx="24"/>
          </p:nvPr>
        </p:nvSpPr>
        <p:spPr>
          <a:xfrm>
            <a:off x="4579900" y="2073763"/>
            <a:ext cx="3056400" cy="568450"/>
          </a:xfrm>
          <a:solidFill>
            <a:schemeClr val="accent1"/>
          </a:solidFill>
        </p:spPr>
        <p:txBody>
          <a:bodyPr lIns="36000" tIns="36000" rIns="36000" bIns="36000"/>
          <a:lstStyle>
            <a:lvl1pPr indent="0" algn="ctr">
              <a:lnSpc>
                <a:spcPct val="90000"/>
              </a:lnSpc>
              <a:spcBef>
                <a:spcPts val="0"/>
              </a:spcBef>
              <a:spcAft>
                <a:spcPts val="0"/>
              </a:spcAft>
              <a:defRPr sz="1800">
                <a:solidFill>
                  <a:schemeClr val="bg1"/>
                </a:solidFill>
              </a:defRPr>
            </a:lvl1pPr>
            <a:lvl2pPr>
              <a:spcBef>
                <a:spcPts val="200"/>
              </a:spcBef>
              <a:spcAft>
                <a:spcPts val="200"/>
              </a:spcAft>
              <a:defRPr sz="1600"/>
            </a:lvl2pPr>
            <a:lvl3pPr>
              <a:spcBef>
                <a:spcPts val="200"/>
              </a:spcBef>
              <a:spcAft>
                <a:spcPts val="200"/>
              </a:spcAft>
              <a:defRPr sz="1600"/>
            </a:lvl3pPr>
            <a:lvl4pPr>
              <a:spcBef>
                <a:spcPts val="200"/>
              </a:spcBef>
              <a:spcAft>
                <a:spcPts val="200"/>
              </a:spcAft>
              <a:defRPr sz="1600"/>
            </a:lvl4pPr>
            <a:lvl5pPr>
              <a:spcBef>
                <a:spcPts val="200"/>
              </a:spcBef>
              <a:spcAft>
                <a:spcPts val="200"/>
              </a:spcAft>
              <a:defRPr sz="1600"/>
            </a:lvl5pPr>
          </a:lstStyle>
          <a:p>
            <a:pPr lvl="0"/>
            <a:r>
              <a:rPr lang="en-US" dirty="0"/>
              <a:t>Click to edit Master text</a:t>
            </a:r>
          </a:p>
        </p:txBody>
      </p:sp>
      <p:sp>
        <p:nvSpPr>
          <p:cNvPr id="31" name="Text Placeholder 12">
            <a:extLst>
              <a:ext uri="{FF2B5EF4-FFF2-40B4-BE49-F238E27FC236}">
                <a16:creationId xmlns:a16="http://schemas.microsoft.com/office/drawing/2014/main" id="{2DCC5CD3-3069-448D-87E0-248C54898C84}"/>
              </a:ext>
            </a:extLst>
          </p:cNvPr>
          <p:cNvSpPr>
            <a:spLocks noGrp="1"/>
          </p:cNvSpPr>
          <p:nvPr>
            <p:ph type="body" sz="quarter" idx="25"/>
          </p:nvPr>
        </p:nvSpPr>
        <p:spPr>
          <a:xfrm>
            <a:off x="7806006" y="2071926"/>
            <a:ext cx="3056400" cy="568450"/>
          </a:xfrm>
          <a:solidFill>
            <a:schemeClr val="accent1"/>
          </a:solidFill>
        </p:spPr>
        <p:txBody>
          <a:bodyPr lIns="36000" tIns="36000" rIns="36000" bIns="36000"/>
          <a:lstStyle>
            <a:lvl1pPr indent="0" algn="ctr">
              <a:lnSpc>
                <a:spcPct val="90000"/>
              </a:lnSpc>
              <a:spcBef>
                <a:spcPts val="0"/>
              </a:spcBef>
              <a:spcAft>
                <a:spcPts val="0"/>
              </a:spcAft>
              <a:defRPr sz="1800">
                <a:solidFill>
                  <a:schemeClr val="bg1"/>
                </a:solidFill>
              </a:defRPr>
            </a:lvl1pPr>
            <a:lvl2pPr>
              <a:spcBef>
                <a:spcPts val="200"/>
              </a:spcBef>
              <a:spcAft>
                <a:spcPts val="200"/>
              </a:spcAft>
              <a:defRPr sz="1600"/>
            </a:lvl2pPr>
            <a:lvl3pPr>
              <a:spcBef>
                <a:spcPts val="200"/>
              </a:spcBef>
              <a:spcAft>
                <a:spcPts val="200"/>
              </a:spcAft>
              <a:defRPr sz="1600"/>
            </a:lvl3pPr>
            <a:lvl4pPr>
              <a:spcBef>
                <a:spcPts val="200"/>
              </a:spcBef>
              <a:spcAft>
                <a:spcPts val="200"/>
              </a:spcAft>
              <a:defRPr sz="1600"/>
            </a:lvl4pPr>
            <a:lvl5pPr>
              <a:spcBef>
                <a:spcPts val="200"/>
              </a:spcBef>
              <a:spcAft>
                <a:spcPts val="200"/>
              </a:spcAft>
              <a:defRPr sz="1600"/>
            </a:lvl5pPr>
          </a:lstStyle>
          <a:p>
            <a:pPr lvl="0"/>
            <a:r>
              <a:rPr lang="en-US" dirty="0"/>
              <a:t>Click to edit Master text</a:t>
            </a:r>
          </a:p>
        </p:txBody>
      </p:sp>
      <p:pic>
        <p:nvPicPr>
          <p:cNvPr id="24" name="Picture 2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9430637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ADEFA-F87C-495F-866D-2414D3149C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2878B469-89B9-4660-BEE1-28537FA2117B}"/>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2F671BC1-8F33-4932-99B8-DE81A80AEE41}"/>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17E1B89-48EC-485E-A516-2EF890512261}"/>
              </a:ext>
            </a:extLst>
          </p:cNvPr>
          <p:cNvSpPr>
            <a:spLocks noGrp="1"/>
          </p:cNvSpPr>
          <p:nvPr>
            <p:ph type="title"/>
          </p:nvPr>
        </p:nvSpPr>
        <p:spPr/>
        <p:txBody>
          <a:bodyPr/>
          <a:lstStyle/>
          <a:p>
            <a:r>
              <a:rPr lang="en-US" dirty="0"/>
              <a:t>Click to edit Master title style</a:t>
            </a:r>
            <a:endParaRPr lang="ar-AE" dirty="0"/>
          </a:p>
        </p:txBody>
      </p:sp>
      <p:sp>
        <p:nvSpPr>
          <p:cNvPr id="4" name="Footer Placeholder 3">
            <a:extLst>
              <a:ext uri="{FF2B5EF4-FFF2-40B4-BE49-F238E27FC236}">
                <a16:creationId xmlns:a16="http://schemas.microsoft.com/office/drawing/2014/main" id="{59E4665E-6654-4BE2-8451-29AEAF7BF207}"/>
              </a:ext>
            </a:extLst>
          </p:cNvPr>
          <p:cNvSpPr>
            <a:spLocks noGrp="1"/>
          </p:cNvSpPr>
          <p:nvPr>
            <p:ph type="ftr" sz="quarter" idx="11"/>
          </p:nvPr>
        </p:nvSpPr>
        <p:spPr/>
        <p:txBody>
          <a:bodyPr/>
          <a:lstStyle/>
          <a:p>
            <a:r>
              <a:rPr lang="en-GB"/>
              <a:t>GKN-ETQ-259</a:t>
            </a:r>
            <a:endParaRPr lang="ar-AE" dirty="0"/>
          </a:p>
        </p:txBody>
      </p:sp>
      <p:sp>
        <p:nvSpPr>
          <p:cNvPr id="5" name="Slide Number Placeholder 4">
            <a:extLst>
              <a:ext uri="{FF2B5EF4-FFF2-40B4-BE49-F238E27FC236}">
                <a16:creationId xmlns:a16="http://schemas.microsoft.com/office/drawing/2014/main" id="{59DFC6F7-E15F-417F-AF1C-3B0543D112BE}"/>
              </a:ext>
            </a:extLst>
          </p:cNvPr>
          <p:cNvSpPr>
            <a:spLocks noGrp="1"/>
          </p:cNvSpPr>
          <p:nvPr>
            <p:ph type="sldNum" sz="quarter" idx="12"/>
          </p:nvPr>
        </p:nvSpPr>
        <p:spPr/>
        <p:txBody>
          <a:bodyPr/>
          <a:lstStyle/>
          <a:p>
            <a:fld id="{0256AFAE-2175-4E8D-BD75-EAA2C41CC036}" type="slidenum">
              <a:rPr lang="ar-AE" smtClean="0"/>
              <a:t>‹#›</a:t>
            </a:fld>
            <a:endParaRPr lang="ar-AE"/>
          </a:p>
        </p:txBody>
      </p: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75295608"/>
      </p:ext>
    </p:extLst>
  </p:cSld>
  <p:clrMapOvr>
    <a:masterClrMapping/>
  </p:clrMapOvr>
  <p:transition>
    <p:fade/>
  </p:transition>
  <p:extLst>
    <p:ext uri="{DCECCB84-F9BA-43D5-87BE-67443E8EF086}">
      <p15:sldGuideLst xmlns:p15="http://schemas.microsoft.com/office/powerpoint/2012/main">
        <p15:guide id="1" pos="3839" userDrawn="1">
          <p15:clr>
            <a:srgbClr val="FBAE40"/>
          </p15:clr>
        </p15:guide>
        <p15:guide id="2" pos="3744" userDrawn="1">
          <p15:clr>
            <a:srgbClr val="FBAE40"/>
          </p15:clr>
        </p15:guide>
        <p15:guide id="3" pos="39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Light image">
    <p:bg bwMode="auto">
      <p:bgPr>
        <a:solidFill>
          <a:schemeClr val="bg1">
            <a:lumMod val="85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ED35C03-4377-497F-998F-F817E1CFD042}"/>
              </a:ext>
            </a:extLst>
          </p:cNvPr>
          <p:cNvSpPr>
            <a:spLocks noGrp="1"/>
          </p:cNvSpPr>
          <p:nvPr>
            <p:ph type="sldNum" sz="quarter" idx="12"/>
          </p:nvPr>
        </p:nvSpPr>
        <p:spPr/>
        <p:txBody>
          <a:bodyPr/>
          <a:lstStyle/>
          <a:p>
            <a:fld id="{0256AFAE-2175-4E8D-BD75-EAA2C41CC036}" type="slidenum">
              <a:rPr lang="ar-AE" smtClean="0"/>
              <a:t>‹#›</a:t>
            </a:fld>
            <a:endParaRPr lang="ar-AE" dirty="0"/>
          </a:p>
        </p:txBody>
      </p:sp>
      <p:sp>
        <p:nvSpPr>
          <p:cNvPr id="7" name="Rectangle 6">
            <a:extLst>
              <a:ext uri="{FF2B5EF4-FFF2-40B4-BE49-F238E27FC236}">
                <a16:creationId xmlns:a16="http://schemas.microsoft.com/office/drawing/2014/main" id="{72BA05E8-25AD-4F33-8458-08DA1C1EDDC0}"/>
              </a:ext>
            </a:extLst>
          </p:cNvPr>
          <p:cNvSpPr/>
          <p:nvPr userDrawn="1"/>
        </p:nvSpPr>
        <p:spPr bwMode="gray">
          <a:xfrm>
            <a:off x="516" y="376291"/>
            <a:ext cx="12191484" cy="907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3" name="Title 2">
            <a:extLst>
              <a:ext uri="{FF2B5EF4-FFF2-40B4-BE49-F238E27FC236}">
                <a16:creationId xmlns:a16="http://schemas.microsoft.com/office/drawing/2014/main" id="{E8176F2C-7511-4EEF-B7C8-21DC7B3E42C7}"/>
              </a:ext>
            </a:extLst>
          </p:cNvPr>
          <p:cNvSpPr>
            <a:spLocks noGrp="1"/>
          </p:cNvSpPr>
          <p:nvPr>
            <p:ph type="title" hasCustomPrompt="1"/>
          </p:nvPr>
        </p:nvSpPr>
        <p:spPr>
          <a:xfrm>
            <a:off x="1344543" y="378000"/>
            <a:ext cx="10847456" cy="907200"/>
          </a:xfrm>
        </p:spPr>
        <p:txBody>
          <a:bodyPr/>
          <a:lstStyle>
            <a:lvl1pPr>
              <a:defRPr/>
            </a:lvl1pPr>
          </a:lstStyle>
          <a:p>
            <a:r>
              <a:rPr lang="en-US" dirty="0"/>
              <a:t>Optional title</a:t>
            </a:r>
            <a:endParaRPr lang="ar-AE" dirty="0"/>
          </a:p>
        </p:txBody>
      </p:sp>
      <p:sp>
        <p:nvSpPr>
          <p:cNvPr id="12" name="Text Placeholder 12">
            <a:extLst>
              <a:ext uri="{FF2B5EF4-FFF2-40B4-BE49-F238E27FC236}">
                <a16:creationId xmlns:a16="http://schemas.microsoft.com/office/drawing/2014/main" id="{58A3FFF5-C6CD-473C-9103-199CC3CBE6FA}"/>
              </a:ext>
            </a:extLst>
          </p:cNvPr>
          <p:cNvSpPr>
            <a:spLocks noGrp="1"/>
          </p:cNvSpPr>
          <p:nvPr>
            <p:ph type="body" sz="quarter" idx="13"/>
          </p:nvPr>
        </p:nvSpPr>
        <p:spPr>
          <a:xfrm>
            <a:off x="1344612" y="2095034"/>
            <a:ext cx="9513441" cy="666732"/>
          </a:xfrm>
        </p:spPr>
        <p:txBody>
          <a:bodyPr/>
          <a:lstStyle>
            <a:lvl1pPr>
              <a:spcBef>
                <a:spcPts val="0"/>
              </a:spcBef>
              <a:defRPr b="1">
                <a:solidFill>
                  <a:schemeClr val="tx1"/>
                </a:solidFill>
                <a:latin typeface="+mn-lt"/>
              </a:defRPr>
            </a:lvl1pPr>
            <a:lvl2pPr>
              <a:defRPr>
                <a:solidFill>
                  <a:schemeClr val="tx1"/>
                </a:solidFill>
                <a:latin typeface="+mn-lt"/>
              </a:defRPr>
            </a:lvl2pPr>
          </a:lstStyle>
          <a:p>
            <a:pPr lvl="0"/>
            <a:r>
              <a:rPr lang="en-US" dirty="0"/>
              <a:t>Click to edit Master text styles</a:t>
            </a:r>
          </a:p>
          <a:p>
            <a:pPr lvl="1"/>
            <a:r>
              <a:rPr lang="en-US" dirty="0"/>
              <a:t>Second level</a:t>
            </a:r>
          </a:p>
        </p:txBody>
      </p:sp>
      <p:sp>
        <p:nvSpPr>
          <p:cNvPr id="14" name="Freeform 5">
            <a:extLst>
              <a:ext uri="{FF2B5EF4-FFF2-40B4-BE49-F238E27FC236}">
                <a16:creationId xmlns:a16="http://schemas.microsoft.com/office/drawing/2014/main" id="{9B716F25-BDF9-4729-A8E4-EF59B117D511}"/>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69452107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1F6711-40F8-4D20-A01A-230534D0D07F}"/>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7" name="Freeform 5">
            <a:extLst>
              <a:ext uri="{FF2B5EF4-FFF2-40B4-BE49-F238E27FC236}">
                <a16:creationId xmlns:a16="http://schemas.microsoft.com/office/drawing/2014/main" id="{37747ED7-1F49-4363-B93F-44F07367D69B}"/>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2" name="Footer Placeholder 11">
            <a:extLst>
              <a:ext uri="{FF2B5EF4-FFF2-40B4-BE49-F238E27FC236}">
                <a16:creationId xmlns:a16="http://schemas.microsoft.com/office/drawing/2014/main" id="{05CA97EE-39A6-4EC2-9023-18C9EC7213FA}"/>
              </a:ext>
            </a:extLst>
          </p:cNvPr>
          <p:cNvSpPr>
            <a:spLocks noGrp="1"/>
          </p:cNvSpPr>
          <p:nvPr>
            <p:ph type="ftr" sz="quarter" idx="15"/>
          </p:nvPr>
        </p:nvSpPr>
        <p:spPr/>
        <p:txBody>
          <a:bodyPr/>
          <a:lstStyle/>
          <a:p>
            <a:r>
              <a:rPr lang="en-GB"/>
              <a:t>GKN-ETQ-259</a:t>
            </a:r>
            <a:endParaRPr lang="ar-AE" dirty="0"/>
          </a:p>
        </p:txBody>
      </p:sp>
      <p:sp>
        <p:nvSpPr>
          <p:cNvPr id="13" name="Slide Number Placeholder 12">
            <a:extLst>
              <a:ext uri="{FF2B5EF4-FFF2-40B4-BE49-F238E27FC236}">
                <a16:creationId xmlns:a16="http://schemas.microsoft.com/office/drawing/2014/main" id="{A15309F7-08C9-4E12-BDEC-5904F3745DB9}"/>
              </a:ext>
            </a:extLst>
          </p:cNvPr>
          <p:cNvSpPr>
            <a:spLocks noGrp="1"/>
          </p:cNvSpPr>
          <p:nvPr>
            <p:ph type="sldNum" sz="quarter" idx="16"/>
          </p:nvPr>
        </p:nvSpPr>
        <p:spPr/>
        <p:txBody>
          <a:bodyPr/>
          <a:lstStyle/>
          <a:p>
            <a:fld id="{0256AFAE-2175-4E8D-BD75-EAA2C41CC036}" type="slidenum">
              <a:rPr lang="ar-AE" smtClean="0"/>
              <a:pPr/>
              <a:t>‹#›</a:t>
            </a:fld>
            <a:endParaRPr lang="ar-AE" dirty="0"/>
          </a:p>
        </p:txBody>
      </p:sp>
      <p:sp>
        <p:nvSpPr>
          <p:cNvPr id="10" name="Title 1">
            <a:extLst>
              <a:ext uri="{FF2B5EF4-FFF2-40B4-BE49-F238E27FC236}">
                <a16:creationId xmlns:a16="http://schemas.microsoft.com/office/drawing/2014/main" id="{D17E1B89-48EC-485E-A516-2EF890512261}"/>
              </a:ext>
            </a:extLst>
          </p:cNvPr>
          <p:cNvSpPr>
            <a:spLocks noGrp="1"/>
          </p:cNvSpPr>
          <p:nvPr>
            <p:ph type="title"/>
          </p:nvPr>
        </p:nvSpPr>
        <p:spPr>
          <a:xfrm>
            <a:off x="1344027" y="377180"/>
            <a:ext cx="10847456" cy="907200"/>
          </a:xfrm>
        </p:spPr>
        <p:txBody>
          <a:bodyPr/>
          <a:lstStyle/>
          <a:p>
            <a:r>
              <a:rPr lang="en-US" dirty="0"/>
              <a:t>Click to edit Master title style</a:t>
            </a:r>
            <a:endParaRPr lang="ar-AE" dirty="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17759511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Dark image">
    <p:bg bwMode="auto">
      <p:bgPr>
        <a:solidFill>
          <a:schemeClr val="bg1">
            <a:lumMod val="85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ED35C03-4377-497F-998F-F817E1CFD042}"/>
              </a:ext>
            </a:extLst>
          </p:cNvPr>
          <p:cNvSpPr>
            <a:spLocks noGrp="1"/>
          </p:cNvSpPr>
          <p:nvPr>
            <p:ph type="sldNum" sz="quarter" idx="12"/>
          </p:nvPr>
        </p:nvSpPr>
        <p:spPr/>
        <p:txBody>
          <a:bodyPr/>
          <a:lstStyle>
            <a:lvl1pPr>
              <a:defRPr>
                <a:solidFill>
                  <a:schemeClr val="bg1"/>
                </a:solidFill>
              </a:defRPr>
            </a:lvl1pPr>
          </a:lstStyle>
          <a:p>
            <a:fld id="{0256AFAE-2175-4E8D-BD75-EAA2C41CC036}" type="slidenum">
              <a:rPr lang="ar-AE" smtClean="0"/>
              <a:pPr/>
              <a:t>‹#›</a:t>
            </a:fld>
            <a:endParaRPr lang="ar-AE"/>
          </a:p>
        </p:txBody>
      </p:sp>
      <p:sp>
        <p:nvSpPr>
          <p:cNvPr id="7" name="Rectangle 6">
            <a:extLst>
              <a:ext uri="{FF2B5EF4-FFF2-40B4-BE49-F238E27FC236}">
                <a16:creationId xmlns:a16="http://schemas.microsoft.com/office/drawing/2014/main" id="{72BA05E8-25AD-4F33-8458-08DA1C1EDDC0}"/>
              </a:ext>
            </a:extLst>
          </p:cNvPr>
          <p:cNvSpPr/>
          <p:nvPr userDrawn="1"/>
        </p:nvSpPr>
        <p:spPr bwMode="gray">
          <a:xfrm>
            <a:off x="516" y="376291"/>
            <a:ext cx="12191484" cy="907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3" name="Title 2">
            <a:extLst>
              <a:ext uri="{FF2B5EF4-FFF2-40B4-BE49-F238E27FC236}">
                <a16:creationId xmlns:a16="http://schemas.microsoft.com/office/drawing/2014/main" id="{F559897D-983E-4B8E-B2B9-7ED5705E0F43}"/>
              </a:ext>
            </a:extLst>
          </p:cNvPr>
          <p:cNvSpPr>
            <a:spLocks noGrp="1"/>
          </p:cNvSpPr>
          <p:nvPr>
            <p:ph type="title" hasCustomPrompt="1"/>
          </p:nvPr>
        </p:nvSpPr>
        <p:spPr>
          <a:xfrm>
            <a:off x="1344543" y="378000"/>
            <a:ext cx="10847456" cy="907200"/>
          </a:xfrm>
        </p:spPr>
        <p:txBody>
          <a:bodyPr/>
          <a:lstStyle>
            <a:lvl1pPr>
              <a:defRPr/>
            </a:lvl1pPr>
          </a:lstStyle>
          <a:p>
            <a:r>
              <a:rPr lang="en-US" dirty="0"/>
              <a:t>Optional title</a:t>
            </a:r>
            <a:endParaRPr lang="ar-AE" dirty="0"/>
          </a:p>
        </p:txBody>
      </p:sp>
      <p:sp>
        <p:nvSpPr>
          <p:cNvPr id="13" name="Text Placeholder 12">
            <a:extLst>
              <a:ext uri="{FF2B5EF4-FFF2-40B4-BE49-F238E27FC236}">
                <a16:creationId xmlns:a16="http://schemas.microsoft.com/office/drawing/2014/main" id="{35C04340-B359-4C9A-BF0E-0EEFB463803E}"/>
              </a:ext>
            </a:extLst>
          </p:cNvPr>
          <p:cNvSpPr>
            <a:spLocks noGrp="1"/>
          </p:cNvSpPr>
          <p:nvPr>
            <p:ph type="body" sz="quarter" idx="13"/>
          </p:nvPr>
        </p:nvSpPr>
        <p:spPr>
          <a:xfrm>
            <a:off x="1344612" y="2095034"/>
            <a:ext cx="9513441" cy="666732"/>
          </a:xfrm>
        </p:spPr>
        <p:txBody>
          <a:bodyPr/>
          <a:lstStyle>
            <a:lvl1pPr>
              <a:spcBef>
                <a:spcPts val="0"/>
              </a:spcBef>
              <a:defRPr b="1">
                <a:solidFill>
                  <a:schemeClr val="bg1"/>
                </a:solidFill>
                <a:latin typeface="+mn-lt"/>
              </a:defRPr>
            </a:lvl1pPr>
            <a:lvl2pPr>
              <a:defRPr>
                <a:solidFill>
                  <a:schemeClr val="bg1"/>
                </a:solidFill>
                <a:latin typeface="+mn-lt"/>
              </a:defRPr>
            </a:lvl2pPr>
          </a:lstStyle>
          <a:p>
            <a:pPr lvl="0"/>
            <a:r>
              <a:rPr lang="en-US" dirty="0"/>
              <a:t>Click to edit Master text styles</a:t>
            </a:r>
          </a:p>
          <a:p>
            <a:pPr lvl="1"/>
            <a:r>
              <a:rPr lang="en-US" dirty="0"/>
              <a:t>Second level</a:t>
            </a:r>
          </a:p>
        </p:txBody>
      </p:sp>
      <p:sp>
        <p:nvSpPr>
          <p:cNvPr id="14" name="Freeform 5">
            <a:extLst>
              <a:ext uri="{FF2B5EF4-FFF2-40B4-BE49-F238E27FC236}">
                <a16:creationId xmlns:a16="http://schemas.microsoft.com/office/drawing/2014/main" id="{4073285D-00B4-4DCB-9760-CA72F3CBFE3A}"/>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8375751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Gri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F37AF-D56D-4624-B28A-38D6B75781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9" name="Rectangle 8">
            <a:extLst>
              <a:ext uri="{FF2B5EF4-FFF2-40B4-BE49-F238E27FC236}">
                <a16:creationId xmlns:a16="http://schemas.microsoft.com/office/drawing/2014/main" id="{C68B2DD4-17D5-4F64-B010-A2AF4A7F99C2}"/>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11" name="Freeform 5">
            <a:extLst>
              <a:ext uri="{FF2B5EF4-FFF2-40B4-BE49-F238E27FC236}">
                <a16:creationId xmlns:a16="http://schemas.microsoft.com/office/drawing/2014/main" id="{5394D5B9-0ABB-4E16-BCD3-B5482A8FB5E0}"/>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C83C04B-C276-4277-8F20-8B80ABC519F0}"/>
              </a:ext>
            </a:extLst>
          </p:cNvPr>
          <p:cNvSpPr>
            <a:spLocks noGrp="1"/>
          </p:cNvSpPr>
          <p:nvPr>
            <p:ph type="ctrTitle"/>
          </p:nvPr>
        </p:nvSpPr>
        <p:spPr>
          <a:xfrm>
            <a:off x="1344026" y="378000"/>
            <a:ext cx="10847457" cy="907200"/>
          </a:xfrm>
        </p:spPr>
        <p:txBody>
          <a:bodyPr anchor="b"/>
          <a:lstStyle>
            <a:lvl1pPr algn="l">
              <a:lnSpc>
                <a:spcPct val="100000"/>
              </a:lnSpc>
              <a:defRPr sz="2600"/>
            </a:lvl1pPr>
          </a:lstStyle>
          <a:p>
            <a:r>
              <a:rPr lang="en-US" dirty="0"/>
              <a:t>Click to edit Master title style</a:t>
            </a:r>
            <a:endParaRPr lang="ar-AE" dirty="0"/>
          </a:p>
        </p:txBody>
      </p:sp>
      <p:sp>
        <p:nvSpPr>
          <p:cNvPr id="3" name="Subtitle 2">
            <a:extLst>
              <a:ext uri="{FF2B5EF4-FFF2-40B4-BE49-F238E27FC236}">
                <a16:creationId xmlns:a16="http://schemas.microsoft.com/office/drawing/2014/main" id="{F302E0D5-2799-4E2D-B28F-57B5DAC9A198}"/>
              </a:ext>
            </a:extLst>
          </p:cNvPr>
          <p:cNvSpPr>
            <a:spLocks noGrp="1"/>
          </p:cNvSpPr>
          <p:nvPr>
            <p:ph type="subTitle" idx="1"/>
          </p:nvPr>
        </p:nvSpPr>
        <p:spPr>
          <a:xfrm>
            <a:off x="1344612" y="2095443"/>
            <a:ext cx="10009187" cy="666732"/>
          </a:xfrm>
        </p:spPr>
        <p:txBody>
          <a:bodyPr/>
          <a:lstStyle>
            <a:lvl1pPr marL="0" indent="0" algn="l">
              <a:spcBef>
                <a:spcPts val="0"/>
              </a:spcBef>
              <a:buNone/>
              <a:defRPr sz="18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dirty="0"/>
              <a:t>Click to edit Master subtitle style</a:t>
            </a:r>
            <a:endParaRPr lang="ar-AE" dirty="0"/>
          </a:p>
        </p:txBody>
      </p:sp>
      <p:sp>
        <p:nvSpPr>
          <p:cNvPr id="4" name="Date Placeholder 3">
            <a:extLst>
              <a:ext uri="{FF2B5EF4-FFF2-40B4-BE49-F238E27FC236}">
                <a16:creationId xmlns:a16="http://schemas.microsoft.com/office/drawing/2014/main" id="{E58328A2-C787-4F4A-819C-1A0B08B58297}"/>
              </a:ext>
            </a:extLst>
          </p:cNvPr>
          <p:cNvSpPr>
            <a:spLocks noGrp="1"/>
          </p:cNvSpPr>
          <p:nvPr>
            <p:ph type="dt" sz="half" idx="10"/>
          </p:nvPr>
        </p:nvSpPr>
        <p:spPr>
          <a:xfrm>
            <a:off x="1344613" y="2801618"/>
            <a:ext cx="3193354" cy="263811"/>
          </a:xfrm>
          <a:prstGeom prst="rect">
            <a:avLst/>
          </a:prstGeom>
        </p:spPr>
        <p:txBody>
          <a:bodyPr/>
          <a:lstStyle>
            <a:lvl1pPr algn="l">
              <a:defRPr sz="1600"/>
            </a:lvl1pPr>
          </a:lstStyle>
          <a:p>
            <a:endParaRPr lang="ar-AE" dirty="0"/>
          </a:p>
        </p:txBody>
      </p:sp>
      <p:sp>
        <p:nvSpPr>
          <p:cNvPr id="18"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a:xfrm>
            <a:off x="1344027" y="182452"/>
            <a:ext cx="2574000" cy="152396"/>
          </a:xfrm>
        </p:spPr>
        <p:txBody>
          <a:bodyPr/>
          <a:lstStyle/>
          <a:p>
            <a:r>
              <a:rPr lang="en-GB"/>
              <a:t>GKN-ETQ-259</a:t>
            </a:r>
            <a:endParaRPr lang="ar-AE" dirty="0"/>
          </a:p>
        </p:txBody>
      </p:sp>
      <p:sp>
        <p:nvSpPr>
          <p:cNvPr id="19"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a:xfrm>
            <a:off x="11353801" y="182452"/>
            <a:ext cx="346997" cy="152396"/>
          </a:xfrm>
        </p:spPr>
        <p:txBody>
          <a:bodyPr/>
          <a:lstStyle/>
          <a:p>
            <a:fld id="{0256AFAE-2175-4E8D-BD75-EAA2C41CC036}" type="slidenum">
              <a:rPr lang="ar-AE" smtClean="0"/>
              <a:t>‹#›</a:t>
            </a:fld>
            <a:endParaRPr lang="ar-AE" dirty="0"/>
          </a:p>
        </p:txBody>
      </p:sp>
      <p:pic>
        <p:nvPicPr>
          <p:cNvPr id="13" name="Picture 1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42193537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70568D-C7DC-4B17-96BD-EED10C1DE5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8" name="Rectangle 7">
            <a:extLst>
              <a:ext uri="{FF2B5EF4-FFF2-40B4-BE49-F238E27FC236}">
                <a16:creationId xmlns:a16="http://schemas.microsoft.com/office/drawing/2014/main" id="{CE808D06-0A79-4E30-9B7D-ECADBD008697}"/>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10" name="Freeform 5">
            <a:extLst>
              <a:ext uri="{FF2B5EF4-FFF2-40B4-BE49-F238E27FC236}">
                <a16:creationId xmlns:a16="http://schemas.microsoft.com/office/drawing/2014/main" id="{01248D66-17B6-48E1-93B9-E33645AF003F}"/>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1344613" y="2095034"/>
            <a:ext cx="9513441" cy="41917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dirty="0"/>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dirty="0"/>
          </a:p>
        </p:txBody>
      </p:sp>
      <p:pic>
        <p:nvPicPr>
          <p:cNvPr id="13" name="Picture 1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14085343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6482897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CC1C3A-FA8C-40FA-976D-04FBC614A6B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9" name="Rectangle 8">
            <a:extLst>
              <a:ext uri="{FF2B5EF4-FFF2-40B4-BE49-F238E27FC236}">
                <a16:creationId xmlns:a16="http://schemas.microsoft.com/office/drawing/2014/main" id="{8CE934BD-21C3-4476-AEDE-0F5ADA122C8D}"/>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11" name="Freeform 5">
            <a:extLst>
              <a:ext uri="{FF2B5EF4-FFF2-40B4-BE49-F238E27FC236}">
                <a16:creationId xmlns:a16="http://schemas.microsoft.com/office/drawing/2014/main" id="{25691F61-46A4-4106-8263-598E51709556}"/>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4BF787B2-5127-4E9D-9088-301F7D92D851}"/>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1B2F7011-5F00-4F81-BDDA-3966F43C3765}"/>
              </a:ext>
            </a:extLst>
          </p:cNvPr>
          <p:cNvSpPr>
            <a:spLocks noGrp="1"/>
          </p:cNvSpPr>
          <p:nvPr>
            <p:ph sz="half" idx="1"/>
          </p:nvPr>
        </p:nvSpPr>
        <p:spPr>
          <a:xfrm>
            <a:off x="1344027" y="2095443"/>
            <a:ext cx="4599930" cy="4190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4" name="Content Placeholder 3">
            <a:extLst>
              <a:ext uri="{FF2B5EF4-FFF2-40B4-BE49-F238E27FC236}">
                <a16:creationId xmlns:a16="http://schemas.microsoft.com/office/drawing/2014/main" id="{6FEB377F-DDFF-479A-808F-FD1045EC8746}"/>
              </a:ext>
            </a:extLst>
          </p:cNvPr>
          <p:cNvSpPr>
            <a:spLocks noGrp="1"/>
          </p:cNvSpPr>
          <p:nvPr>
            <p:ph sz="half" idx="2"/>
          </p:nvPr>
        </p:nvSpPr>
        <p:spPr>
          <a:xfrm>
            <a:off x="6248044" y="2095443"/>
            <a:ext cx="4610012" cy="4190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6" name="Footer Placeholder 5">
            <a:extLst>
              <a:ext uri="{FF2B5EF4-FFF2-40B4-BE49-F238E27FC236}">
                <a16:creationId xmlns:a16="http://schemas.microsoft.com/office/drawing/2014/main" id="{D89A3E74-1ABD-4085-A54A-87EE1A24C58A}"/>
              </a:ext>
            </a:extLst>
          </p:cNvPr>
          <p:cNvSpPr>
            <a:spLocks noGrp="1"/>
          </p:cNvSpPr>
          <p:nvPr>
            <p:ph type="ftr" sz="quarter" idx="11"/>
          </p:nvPr>
        </p:nvSpPr>
        <p:spPr/>
        <p:txBody>
          <a:bodyPr/>
          <a:lstStyle/>
          <a:p>
            <a:r>
              <a:rPr lang="en-GB"/>
              <a:t>GKN-ETQ-259</a:t>
            </a:r>
            <a:endParaRPr lang="ar-AE"/>
          </a:p>
        </p:txBody>
      </p:sp>
      <p:sp>
        <p:nvSpPr>
          <p:cNvPr id="7" name="Slide Number Placeholder 6">
            <a:extLst>
              <a:ext uri="{FF2B5EF4-FFF2-40B4-BE49-F238E27FC236}">
                <a16:creationId xmlns:a16="http://schemas.microsoft.com/office/drawing/2014/main" id="{B62551AE-B5C3-4C31-88D0-5B60A462F347}"/>
              </a:ext>
            </a:extLst>
          </p:cNvPr>
          <p:cNvSpPr>
            <a:spLocks noGrp="1"/>
          </p:cNvSpPr>
          <p:nvPr>
            <p:ph type="sldNum" sz="quarter" idx="12"/>
          </p:nvPr>
        </p:nvSpPr>
        <p:spPr/>
        <p:txBody>
          <a:bodyPr/>
          <a:lstStyle/>
          <a:p>
            <a:fld id="{0256AFAE-2175-4E8D-BD75-EAA2C41CC036}" type="slidenum">
              <a:rPr lang="ar-AE" smtClean="0"/>
              <a:t>‹#›</a:t>
            </a:fld>
            <a:endParaRPr lang="ar-AE"/>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3049356930"/>
      </p:ext>
    </p:extLst>
  </p:cSld>
  <p:clrMapOvr>
    <a:masterClrMapping/>
  </p:clrMapOvr>
  <p:transition>
    <p:fade/>
  </p:transition>
  <p:extLst>
    <p:ext uri="{DCECCB84-F9BA-43D5-87BE-67443E8EF086}">
      <p15:sldGuideLst xmlns:p15="http://schemas.microsoft.com/office/powerpoint/2012/main">
        <p15:guide id="1" pos="3744" userDrawn="1">
          <p15:clr>
            <a:srgbClr val="FBAE40"/>
          </p15:clr>
        </p15:guide>
        <p15:guide id="2" pos="3936" userDrawn="1">
          <p15:clr>
            <a:srgbClr val="FBAE40"/>
          </p15:clr>
        </p15:guide>
        <p15:guide id="3" pos="38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 No patter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2C7202-88EC-40E7-A214-DEC64CCD4C0F}"/>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10" name="Freeform 5">
            <a:extLst>
              <a:ext uri="{FF2B5EF4-FFF2-40B4-BE49-F238E27FC236}">
                <a16:creationId xmlns:a16="http://schemas.microsoft.com/office/drawing/2014/main" id="{277A40E8-ACCD-452C-BCBE-2C46AD15D119}"/>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4BF787B2-5127-4E9D-9088-301F7D92D851}"/>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1B2F7011-5F00-4F81-BDDA-3966F43C3765}"/>
              </a:ext>
            </a:extLst>
          </p:cNvPr>
          <p:cNvSpPr>
            <a:spLocks noGrp="1"/>
          </p:cNvSpPr>
          <p:nvPr>
            <p:ph sz="half" idx="1"/>
          </p:nvPr>
        </p:nvSpPr>
        <p:spPr>
          <a:xfrm>
            <a:off x="1344027" y="2095443"/>
            <a:ext cx="4599930" cy="4190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4" name="Content Placeholder 3">
            <a:extLst>
              <a:ext uri="{FF2B5EF4-FFF2-40B4-BE49-F238E27FC236}">
                <a16:creationId xmlns:a16="http://schemas.microsoft.com/office/drawing/2014/main" id="{6FEB377F-DDFF-479A-808F-FD1045EC8746}"/>
              </a:ext>
            </a:extLst>
          </p:cNvPr>
          <p:cNvSpPr>
            <a:spLocks noGrp="1"/>
          </p:cNvSpPr>
          <p:nvPr>
            <p:ph sz="half" idx="2"/>
          </p:nvPr>
        </p:nvSpPr>
        <p:spPr>
          <a:xfrm>
            <a:off x="6248044" y="2095443"/>
            <a:ext cx="4610012" cy="4190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6" name="Footer Placeholder 5">
            <a:extLst>
              <a:ext uri="{FF2B5EF4-FFF2-40B4-BE49-F238E27FC236}">
                <a16:creationId xmlns:a16="http://schemas.microsoft.com/office/drawing/2014/main" id="{D89A3E74-1ABD-4085-A54A-87EE1A24C58A}"/>
              </a:ext>
            </a:extLst>
          </p:cNvPr>
          <p:cNvSpPr>
            <a:spLocks noGrp="1"/>
          </p:cNvSpPr>
          <p:nvPr>
            <p:ph type="ftr" sz="quarter" idx="11"/>
          </p:nvPr>
        </p:nvSpPr>
        <p:spPr/>
        <p:txBody>
          <a:bodyPr/>
          <a:lstStyle/>
          <a:p>
            <a:r>
              <a:rPr lang="en-GB"/>
              <a:t>GKN-ETQ-259</a:t>
            </a:r>
            <a:endParaRPr lang="ar-AE"/>
          </a:p>
        </p:txBody>
      </p:sp>
      <p:sp>
        <p:nvSpPr>
          <p:cNvPr id="7" name="Slide Number Placeholder 6">
            <a:extLst>
              <a:ext uri="{FF2B5EF4-FFF2-40B4-BE49-F238E27FC236}">
                <a16:creationId xmlns:a16="http://schemas.microsoft.com/office/drawing/2014/main" id="{B62551AE-B5C3-4C31-88D0-5B60A462F347}"/>
              </a:ext>
            </a:extLst>
          </p:cNvPr>
          <p:cNvSpPr>
            <a:spLocks noGrp="1"/>
          </p:cNvSpPr>
          <p:nvPr>
            <p:ph type="sldNum" sz="quarter" idx="12"/>
          </p:nvPr>
        </p:nvSpPr>
        <p:spPr/>
        <p:txBody>
          <a:bodyPr/>
          <a:lstStyle/>
          <a:p>
            <a:fld id="{0256AFAE-2175-4E8D-BD75-EAA2C41CC036}" type="slidenum">
              <a:rPr lang="ar-AE" smtClean="0"/>
              <a:t>‹#›</a:t>
            </a:fld>
            <a:endParaRPr lang="ar-AE"/>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2681992944"/>
      </p:ext>
    </p:extLst>
  </p:cSld>
  <p:clrMapOvr>
    <a:masterClrMapping/>
  </p:clrMapOvr>
  <p:transition>
    <p:fade/>
  </p:transition>
  <p:extLst>
    <p:ext uri="{DCECCB84-F9BA-43D5-87BE-67443E8EF086}">
      <p15:sldGuideLst xmlns:p15="http://schemas.microsoft.com/office/powerpoint/2012/main">
        <p15:guide id="1" pos="3744">
          <p15:clr>
            <a:srgbClr val="FBAE40"/>
          </p15:clr>
        </p15:guide>
        <p15:guide id="2" pos="3936">
          <p15:clr>
            <a:srgbClr val="FBAE40"/>
          </p15:clr>
        </p15:guide>
        <p15:guide id="3" pos="38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DA34EE8-6AD7-4B51-AAC1-311B841A1C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0" y="0"/>
            <a:ext cx="1346400" cy="1283475"/>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dirty="0"/>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113411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GKN-ETQ-259</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pic>
        <p:nvPicPr>
          <p:cNvPr id="13" name="Picture 1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3122" y="272144"/>
            <a:ext cx="899918" cy="312905"/>
          </a:xfrm>
          <a:prstGeom prst="rect">
            <a:avLst/>
          </a:prstGeom>
        </p:spPr>
      </p:pic>
    </p:spTree>
    <p:extLst>
      <p:ext uri="{BB962C8B-B14F-4D97-AF65-F5344CB8AC3E}">
        <p14:creationId xmlns:p14="http://schemas.microsoft.com/office/powerpoint/2010/main" val="1169726009"/>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163BB6-5EDB-49AB-9372-85337044963C}"/>
              </a:ext>
            </a:extLst>
          </p:cNvPr>
          <p:cNvSpPr>
            <a:spLocks noGrp="1"/>
          </p:cNvSpPr>
          <p:nvPr>
            <p:ph type="title"/>
          </p:nvPr>
        </p:nvSpPr>
        <p:spPr>
          <a:xfrm>
            <a:off x="1344027" y="377180"/>
            <a:ext cx="10847456" cy="907200"/>
          </a:xfrm>
          <a:prstGeom prst="rect">
            <a:avLst/>
          </a:prstGeom>
          <a:solidFill>
            <a:schemeClr val="bg1">
              <a:lumMod val="95000"/>
            </a:schemeClr>
          </a:solidFill>
        </p:spPr>
        <p:txBody>
          <a:bodyPr vert="horz" lIns="0" tIns="0" rIns="0" bIns="36000" rtlCol="0" anchor="b" anchorCtr="0">
            <a:noAutofit/>
          </a:bodyPr>
          <a:lstStyle/>
          <a:p>
            <a:r>
              <a:rPr lang="en-US" dirty="0"/>
              <a:t>Click to edit Master title style</a:t>
            </a:r>
            <a:endParaRPr lang="ar-AE" dirty="0"/>
          </a:p>
        </p:txBody>
      </p:sp>
      <p:sp>
        <p:nvSpPr>
          <p:cNvPr id="3" name="Text Placeholder 2">
            <a:extLst>
              <a:ext uri="{FF2B5EF4-FFF2-40B4-BE49-F238E27FC236}">
                <a16:creationId xmlns:a16="http://schemas.microsoft.com/office/drawing/2014/main" id="{C687F2F2-1484-4159-8182-6C7872D749E4}"/>
              </a:ext>
            </a:extLst>
          </p:cNvPr>
          <p:cNvSpPr>
            <a:spLocks noGrp="1"/>
          </p:cNvSpPr>
          <p:nvPr>
            <p:ph type="body" idx="1"/>
          </p:nvPr>
        </p:nvSpPr>
        <p:spPr>
          <a:xfrm>
            <a:off x="1344613" y="2095034"/>
            <a:ext cx="9513441" cy="419174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5" name="Footer Placeholder 4">
            <a:extLst>
              <a:ext uri="{FF2B5EF4-FFF2-40B4-BE49-F238E27FC236}">
                <a16:creationId xmlns:a16="http://schemas.microsoft.com/office/drawing/2014/main" id="{832AE4D9-8F4F-4CB6-87E6-96F4552C9537}"/>
              </a:ext>
            </a:extLst>
          </p:cNvPr>
          <p:cNvSpPr>
            <a:spLocks noGrp="1"/>
          </p:cNvSpPr>
          <p:nvPr>
            <p:ph type="ftr" sz="quarter" idx="3"/>
          </p:nvPr>
        </p:nvSpPr>
        <p:spPr>
          <a:xfrm>
            <a:off x="1344027" y="182452"/>
            <a:ext cx="2574000" cy="152396"/>
          </a:xfrm>
          <a:prstGeom prst="rect">
            <a:avLst/>
          </a:prstGeom>
        </p:spPr>
        <p:txBody>
          <a:bodyPr vert="horz" lIns="0" tIns="0" rIns="0" bIns="0" rtlCol="0" anchor="t" anchorCtr="0">
            <a:noAutofit/>
          </a:bodyPr>
          <a:lstStyle>
            <a:lvl1pPr algn="l">
              <a:defRPr sz="847" b="1">
                <a:solidFill>
                  <a:schemeClr val="tx1">
                    <a:tint val="75000"/>
                  </a:schemeClr>
                </a:solidFill>
              </a:defRPr>
            </a:lvl1pPr>
          </a:lstStyle>
          <a:p>
            <a:r>
              <a:rPr lang="en-GB"/>
              <a:t>GKN-ETQ-259</a:t>
            </a:r>
            <a:endParaRPr lang="ar-AE" dirty="0"/>
          </a:p>
        </p:txBody>
      </p:sp>
      <p:sp>
        <p:nvSpPr>
          <p:cNvPr id="6" name="Slide Number Placeholder 5">
            <a:extLst>
              <a:ext uri="{FF2B5EF4-FFF2-40B4-BE49-F238E27FC236}">
                <a16:creationId xmlns:a16="http://schemas.microsoft.com/office/drawing/2014/main" id="{DAD2F355-9F4D-4120-976D-B66135D96226}"/>
              </a:ext>
            </a:extLst>
          </p:cNvPr>
          <p:cNvSpPr>
            <a:spLocks noGrp="1"/>
          </p:cNvSpPr>
          <p:nvPr>
            <p:ph type="sldNum" sz="quarter" idx="4"/>
          </p:nvPr>
        </p:nvSpPr>
        <p:spPr>
          <a:xfrm>
            <a:off x="11353801" y="182452"/>
            <a:ext cx="346997" cy="152396"/>
          </a:xfrm>
          <a:prstGeom prst="rect">
            <a:avLst/>
          </a:prstGeom>
        </p:spPr>
        <p:txBody>
          <a:bodyPr vert="horz" lIns="0" tIns="0" rIns="0" bIns="0" rtlCol="0" anchor="t" anchorCtr="0">
            <a:noAutofit/>
          </a:bodyPr>
          <a:lstStyle>
            <a:lvl1pPr algn="r" rtl="0">
              <a:defRPr sz="847" b="1">
                <a:solidFill>
                  <a:schemeClr val="tx1">
                    <a:tint val="75000"/>
                  </a:schemeClr>
                </a:solidFill>
              </a:defRPr>
            </a:lvl1pPr>
          </a:lstStyle>
          <a:p>
            <a:fld id="{0256AFAE-2175-4E8D-BD75-EAA2C41CC036}" type="slidenum">
              <a:rPr lang="ar-AE" smtClean="0"/>
              <a:pPr/>
              <a:t>‹#›</a:t>
            </a:fld>
            <a:endParaRPr lang="ar-AE" dirty="0"/>
          </a:p>
        </p:txBody>
      </p:sp>
    </p:spTree>
    <p:extLst>
      <p:ext uri="{BB962C8B-B14F-4D97-AF65-F5344CB8AC3E}">
        <p14:creationId xmlns:p14="http://schemas.microsoft.com/office/powerpoint/2010/main" val="3749710510"/>
      </p:ext>
    </p:extLst>
  </p:cSld>
  <p:clrMap bg1="lt1" tx1="dk1" bg2="lt2" tx2="dk2" accent1="accent1" accent2="accent2" accent3="accent3" accent4="accent4" accent5="accent5" accent6="accent6" hlink="hlink" folHlink="folHlink"/>
  <p:sldLayoutIdLst>
    <p:sldLayoutId id="2147483670" r:id="rId1"/>
    <p:sldLayoutId id="2147483657" r:id="rId2"/>
    <p:sldLayoutId id="2147483651" r:id="rId3"/>
    <p:sldLayoutId id="2147483669" r:id="rId4"/>
    <p:sldLayoutId id="2147483650" r:id="rId5"/>
    <p:sldLayoutId id="2147483659" r:id="rId6"/>
    <p:sldLayoutId id="2147483652" r:id="rId7"/>
    <p:sldLayoutId id="2147483660" r:id="rId8"/>
    <p:sldLayoutId id="2147483665" r:id="rId9"/>
    <p:sldLayoutId id="2147483661" r:id="rId10"/>
    <p:sldLayoutId id="2147483666" r:id="rId11"/>
    <p:sldLayoutId id="2147483662" r:id="rId12"/>
    <p:sldLayoutId id="2147483667" r:id="rId13"/>
    <p:sldLayoutId id="2147483663" r:id="rId14"/>
    <p:sldLayoutId id="2147483668" r:id="rId15"/>
    <p:sldLayoutId id="2147483664" r:id="rId16"/>
    <p:sldLayoutId id="2147483656" r:id="rId17"/>
    <p:sldLayoutId id="2147483658" r:id="rId18"/>
    <p:sldLayoutId id="2147483654" r:id="rId19"/>
    <p:sldLayoutId id="2147483655" r:id="rId20"/>
  </p:sldLayoutIdLst>
  <p:transition>
    <p:fade/>
  </p:transition>
  <p:hf hdr="0" dt="0"/>
  <p:txStyles>
    <p:title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p:titleStyle>
    <p:body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2" pos="847">
          <p15:clr>
            <a:srgbClr val="F26B43"/>
          </p15:clr>
        </p15:guide>
        <p15:guide id="3" pos="7152">
          <p15:clr>
            <a:srgbClr val="F26B43"/>
          </p15:clr>
        </p15:guide>
        <p15:guide id="4" orient="horz" pos="1320">
          <p15:clr>
            <a:srgbClr val="F26B43"/>
          </p15:clr>
        </p15:guide>
        <p15:guide id="5" orient="horz" pos="3960">
          <p15:clr>
            <a:srgbClr val="F26B43"/>
          </p15:clr>
        </p15:guide>
        <p15:guide id="6" pos="6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z="2400" b="1" dirty="0"/>
              <a:t>BINDT Aerospace workshop – UT TFM for </a:t>
            </a:r>
            <a:r>
              <a:rPr lang="en-GB" sz="2400" b="1" dirty="0" err="1"/>
              <a:t>LMDw</a:t>
            </a:r>
            <a:endParaRPr lang="en-GB" sz="2400" b="1" dirty="0"/>
          </a:p>
          <a:p>
            <a:r>
              <a:rPr lang="en-GB" dirty="0"/>
              <a:t>Tom Bertenshaw</a:t>
            </a:r>
          </a:p>
          <a:p>
            <a:r>
              <a:rPr lang="en-GB" dirty="0"/>
              <a:t>Principal NDT Research Engineer</a:t>
            </a:r>
          </a:p>
        </p:txBody>
      </p:sp>
      <p:graphicFrame>
        <p:nvGraphicFramePr>
          <p:cNvPr id="5" name="Table 4"/>
          <p:cNvGraphicFramePr>
            <a:graphicFrameLocks noGrp="1"/>
          </p:cNvGraphicFramePr>
          <p:nvPr>
            <p:extLst>
              <p:ext uri="{D42A27DB-BD31-4B8C-83A1-F6EECF244321}">
                <p14:modId xmlns:p14="http://schemas.microsoft.com/office/powerpoint/2010/main" val="3799681082"/>
              </p:ext>
            </p:extLst>
          </p:nvPr>
        </p:nvGraphicFramePr>
        <p:xfrm>
          <a:off x="2680024" y="5925377"/>
          <a:ext cx="6302375" cy="838200"/>
        </p:xfrm>
        <a:graphic>
          <a:graphicData uri="http://schemas.openxmlformats.org/drawingml/2006/table">
            <a:tbl>
              <a:tblPr firstRow="1" firstCol="1" bandRow="1"/>
              <a:tblGrid>
                <a:gridCol w="6302375">
                  <a:extLst>
                    <a:ext uri="{9D8B030D-6E8A-4147-A177-3AD203B41FA5}">
                      <a16:colId xmlns:a16="http://schemas.microsoft.com/office/drawing/2014/main" val="1571448307"/>
                    </a:ext>
                  </a:extLst>
                </a:gridCol>
              </a:tblGrid>
              <a:tr h="0">
                <a:tc>
                  <a:txBody>
                    <a:bodyPr/>
                    <a:lstStyle/>
                    <a:p>
                      <a:pPr marL="36195" marR="36195" algn="ctr">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Export Control - Technology</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marR="36195" algn="ctr">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Uncontrolled data - The documents within this transmission contain NO</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marR="36195" algn="ctr">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technical data subject to the "UK Export Control Act 2002 or EU Dual-Use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marR="36195" algn="ctr">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Regulation (Council Regulation (EC) No 428/2009), as amended.</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marR="36195" algn="ctr">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Export Classification: NSR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60730068"/>
                  </a:ext>
                </a:extLst>
              </a:tr>
            </a:tbl>
          </a:graphicData>
        </a:graphic>
      </p:graphicFrame>
    </p:spTree>
    <p:extLst>
      <p:ext uri="{BB962C8B-B14F-4D97-AF65-F5344CB8AC3E}">
        <p14:creationId xmlns:p14="http://schemas.microsoft.com/office/powerpoint/2010/main" val="1835065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6E2-3F4C-4EB4-B50E-12D5A161C6F9}"/>
              </a:ext>
            </a:extLst>
          </p:cNvPr>
          <p:cNvSpPr>
            <a:spLocks noGrp="1"/>
          </p:cNvSpPr>
          <p:nvPr>
            <p:ph type="title"/>
          </p:nvPr>
        </p:nvSpPr>
        <p:spPr/>
        <p:txBody>
          <a:bodyPr anchor="ctr"/>
          <a:lstStyle/>
          <a:p>
            <a:r>
              <a:rPr lang="en-GB" dirty="0"/>
              <a:t>BINDT Aerospace workshop – UT TFM for </a:t>
            </a:r>
            <a:r>
              <a:rPr lang="en-GB" dirty="0" err="1"/>
              <a:t>LMDw</a:t>
            </a:r>
            <a:endParaRPr lang="ar-AE" dirty="0"/>
          </a:p>
        </p:txBody>
      </p:sp>
      <p:sp>
        <p:nvSpPr>
          <p:cNvPr id="5" name="Slide Number Placeholder 4">
            <a:extLst>
              <a:ext uri="{FF2B5EF4-FFF2-40B4-BE49-F238E27FC236}">
                <a16:creationId xmlns:a16="http://schemas.microsoft.com/office/drawing/2014/main" id="{E93E4E37-D94A-4365-9825-FA22C51EE85C}"/>
              </a:ext>
            </a:extLst>
          </p:cNvPr>
          <p:cNvSpPr>
            <a:spLocks noGrp="1"/>
          </p:cNvSpPr>
          <p:nvPr>
            <p:ph type="sldNum" sz="quarter" idx="12"/>
          </p:nvPr>
        </p:nvSpPr>
        <p:spPr/>
        <p:txBody>
          <a:bodyPr/>
          <a:lstStyle/>
          <a:p>
            <a:fld id="{0256AFAE-2175-4E8D-BD75-EAA2C41CC036}" type="slidenum">
              <a:rPr lang="ar-AE" smtClean="0"/>
              <a:pPr/>
              <a:t>10</a:t>
            </a:fld>
            <a:endParaRPr lang="ar-AE"/>
          </a:p>
        </p:txBody>
      </p:sp>
      <p:sp>
        <p:nvSpPr>
          <p:cNvPr id="7" name="Text Placeholder 2"/>
          <p:cNvSpPr txBox="1">
            <a:spLocks/>
          </p:cNvSpPr>
          <p:nvPr/>
        </p:nvSpPr>
        <p:spPr>
          <a:xfrm>
            <a:off x="287456" y="1484094"/>
            <a:ext cx="4346941" cy="3677185"/>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i="1" kern="0" dirty="0"/>
              <a:t>Validation of UT with X-ray CT data</a:t>
            </a:r>
          </a:p>
          <a:p>
            <a:pPr lvl="2" defTabSz="914400">
              <a:defRPr/>
            </a:pPr>
            <a:r>
              <a:rPr lang="en-GB" sz="1400" kern="0" dirty="0"/>
              <a:t>We took some start/stop regions from the fatigue walls</a:t>
            </a:r>
          </a:p>
          <a:p>
            <a:pPr lvl="2" defTabSz="914400">
              <a:defRPr/>
            </a:pPr>
            <a:r>
              <a:rPr lang="en-GB" sz="1400" kern="0" dirty="0"/>
              <a:t>The ends were inspected in the immersion tank and all data captured. Measurements of % amplitude were made</a:t>
            </a:r>
          </a:p>
          <a:p>
            <a:pPr lvl="2" defTabSz="914400">
              <a:defRPr/>
            </a:pPr>
            <a:r>
              <a:rPr lang="en-GB" sz="1400" kern="0" dirty="0"/>
              <a:t>The defects were isolated marked out using a single crystal probe and cut out of the block into  small Ti64 cylinders</a:t>
            </a:r>
          </a:p>
          <a:p>
            <a:pPr lvl="2" defTabSz="914400">
              <a:defRPr/>
            </a:pPr>
            <a:endParaRPr lang="en-GB" sz="1400" kern="0" dirty="0"/>
          </a:p>
          <a:p>
            <a:pPr marL="0" lvl="2" indent="0" defTabSz="914400">
              <a:buNone/>
              <a:defRPr/>
            </a:pPr>
            <a:endParaRPr lang="en-GB" sz="1400" kern="0" dirty="0"/>
          </a:p>
        </p:txBody>
      </p:sp>
      <p:sp>
        <p:nvSpPr>
          <p:cNvPr id="33" name="Text Box 1158"/>
          <p:cNvSpPr txBox="1"/>
          <p:nvPr/>
        </p:nvSpPr>
        <p:spPr>
          <a:xfrm>
            <a:off x="10078853" y="3551139"/>
            <a:ext cx="2006601" cy="7359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Waterpath</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can vary due to component alignment and distortion</a:t>
            </a:r>
            <a:endParaRPr lang="en-GB" sz="1200" dirty="0">
              <a:effectLst/>
              <a:latin typeface="Times New Roman" panose="02020603050405020304" pitchFamily="18" charset="0"/>
              <a:ea typeface="Times New Roman" panose="02020603050405020304" pitchFamily="18" charset="0"/>
            </a:endParaRPr>
          </a:p>
        </p:txBody>
      </p:sp>
      <p:pic>
        <p:nvPicPr>
          <p:cNvPr id="26" name="Picture 25"/>
          <p:cNvPicPr/>
          <p:nvPr/>
        </p:nvPicPr>
        <p:blipFill rotWithShape="1">
          <a:blip r:embed="rId2" cstate="screen">
            <a:extLst>
              <a:ext uri="{28A0092B-C50C-407E-A947-70E740481C1C}">
                <a14:useLocalDpi xmlns:a14="http://schemas.microsoft.com/office/drawing/2010/main"/>
              </a:ext>
            </a:extLst>
          </a:blip>
          <a:srcRect/>
          <a:stretch/>
        </p:blipFill>
        <p:spPr bwMode="auto">
          <a:xfrm>
            <a:off x="8373661" y="1484095"/>
            <a:ext cx="3452745" cy="1584225"/>
          </a:xfrm>
          <a:prstGeom prst="rect">
            <a:avLst/>
          </a:prstGeom>
          <a:ln>
            <a:noFill/>
          </a:ln>
          <a:extLst>
            <a:ext uri="{53640926-AAD7-44D8-BBD7-CCE9431645EC}">
              <a14:shadowObscured xmlns:a14="http://schemas.microsoft.com/office/drawing/2010/main"/>
            </a:ext>
          </a:extLst>
        </p:spPr>
      </p:pic>
      <p:pic>
        <p:nvPicPr>
          <p:cNvPr id="65" name="Picture 64"/>
          <p:cNvPicPr/>
          <p:nvPr/>
        </p:nvPicPr>
        <p:blipFill rotWithShape="1">
          <a:blip r:embed="rId3" cstate="print">
            <a:extLst>
              <a:ext uri="{28A0092B-C50C-407E-A947-70E740481C1C}">
                <a14:useLocalDpi xmlns:a14="http://schemas.microsoft.com/office/drawing/2010/main" val="0"/>
              </a:ext>
            </a:extLst>
          </a:blip>
          <a:srcRect l="13703" r="10439"/>
          <a:stretch/>
        </p:blipFill>
        <p:spPr bwMode="auto">
          <a:xfrm>
            <a:off x="5093419" y="1484095"/>
            <a:ext cx="1915160" cy="1507928"/>
          </a:xfrm>
          <a:prstGeom prst="rect">
            <a:avLst/>
          </a:prstGeom>
          <a:ln>
            <a:noFill/>
          </a:ln>
          <a:extLst>
            <a:ext uri="{53640926-AAD7-44D8-BBD7-CCE9431645EC}">
              <a14:shadowObscured xmlns:a14="http://schemas.microsoft.com/office/drawing/2010/main"/>
            </a:ext>
          </a:extLst>
        </p:spPr>
      </p:pic>
      <p:cxnSp>
        <p:nvCxnSpPr>
          <p:cNvPr id="4" name="Straight Arrow Connector 3"/>
          <p:cNvCxnSpPr/>
          <p:nvPr/>
        </p:nvCxnSpPr>
        <p:spPr>
          <a:xfrm>
            <a:off x="7315200" y="2205725"/>
            <a:ext cx="782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6" name="Picture 65"/>
          <p:cNvPicPr/>
          <p:nvPr/>
        </p:nvPicPr>
        <p:blipFill>
          <a:blip r:embed="rId4"/>
          <a:stretch>
            <a:fillRect/>
          </a:stretch>
        </p:blipFill>
        <p:spPr>
          <a:xfrm>
            <a:off x="4634397" y="3384283"/>
            <a:ext cx="2620645" cy="1461135"/>
          </a:xfrm>
          <a:prstGeom prst="rect">
            <a:avLst/>
          </a:prstGeom>
        </p:spPr>
      </p:pic>
      <p:pic>
        <p:nvPicPr>
          <p:cNvPr id="67" name="Picture 66"/>
          <p:cNvPicPr/>
          <p:nvPr/>
        </p:nvPicPr>
        <p:blipFill rotWithShape="1">
          <a:blip r:embed="rId5" cstate="screen">
            <a:extLst>
              <a:ext uri="{28A0092B-C50C-407E-A947-70E740481C1C}">
                <a14:useLocalDpi xmlns:a14="http://schemas.microsoft.com/office/drawing/2010/main"/>
              </a:ext>
            </a:extLst>
          </a:blip>
          <a:srcRect/>
          <a:stretch/>
        </p:blipFill>
        <p:spPr bwMode="auto">
          <a:xfrm>
            <a:off x="8190698" y="3384333"/>
            <a:ext cx="1955800" cy="1497005"/>
          </a:xfrm>
          <a:prstGeom prst="rect">
            <a:avLst/>
          </a:prstGeom>
          <a:ln>
            <a:noFill/>
          </a:ln>
          <a:extLst>
            <a:ext uri="{53640926-AAD7-44D8-BBD7-CCE9431645EC}">
              <a14:shadowObscured xmlns:a14="http://schemas.microsoft.com/office/drawing/2010/main"/>
            </a:ext>
          </a:extLst>
        </p:spPr>
      </p:pic>
      <p:cxnSp>
        <p:nvCxnSpPr>
          <p:cNvPr id="68" name="Straight Arrow Connector 67"/>
          <p:cNvCxnSpPr/>
          <p:nvPr/>
        </p:nvCxnSpPr>
        <p:spPr>
          <a:xfrm>
            <a:off x="7315200" y="4114850"/>
            <a:ext cx="782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Oval 68"/>
          <p:cNvSpPr/>
          <p:nvPr/>
        </p:nvSpPr>
        <p:spPr>
          <a:xfrm>
            <a:off x="5011628" y="3632077"/>
            <a:ext cx="609600" cy="287020"/>
          </a:xfrm>
          <a:prstGeom prst="ellipse">
            <a:avLst/>
          </a:prstGeom>
          <a:noFill/>
          <a:ln w="31750">
            <a:solidFill>
              <a:srgbClr val="66FF33"/>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Oval 69"/>
          <p:cNvSpPr/>
          <p:nvPr/>
        </p:nvSpPr>
        <p:spPr>
          <a:xfrm>
            <a:off x="5011628" y="4311357"/>
            <a:ext cx="609600" cy="287020"/>
          </a:xfrm>
          <a:prstGeom prst="ellipse">
            <a:avLst/>
          </a:prstGeom>
          <a:noFill/>
          <a:ln w="31750">
            <a:solidFill>
              <a:srgbClr val="66FF33"/>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1" name="Oval 70"/>
          <p:cNvSpPr/>
          <p:nvPr/>
        </p:nvSpPr>
        <p:spPr>
          <a:xfrm>
            <a:off x="5944719" y="4154818"/>
            <a:ext cx="609600" cy="287020"/>
          </a:xfrm>
          <a:prstGeom prst="ellipse">
            <a:avLst/>
          </a:prstGeom>
          <a:noFill/>
          <a:ln w="31750">
            <a:solidFill>
              <a:srgbClr val="66FF33"/>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a:xfrm>
            <a:off x="1344027" y="182452"/>
            <a:ext cx="2574000" cy="152396"/>
          </a:xfrm>
        </p:spPr>
        <p:txBody>
          <a:bodyPr/>
          <a:lstStyle/>
          <a:p>
            <a:r>
              <a:rPr lang="en-GB"/>
              <a:t>GKN-ETQ-259</a:t>
            </a:r>
            <a:endParaRPr lang="ar-AE" dirty="0"/>
          </a:p>
        </p:txBody>
      </p:sp>
      <p:sp>
        <p:nvSpPr>
          <p:cNvPr id="17"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Tree>
    <p:extLst>
      <p:ext uri="{BB962C8B-B14F-4D97-AF65-F5344CB8AC3E}">
        <p14:creationId xmlns:p14="http://schemas.microsoft.com/office/powerpoint/2010/main" val="26560460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6E2-3F4C-4EB4-B50E-12D5A161C6F9}"/>
              </a:ext>
            </a:extLst>
          </p:cNvPr>
          <p:cNvSpPr>
            <a:spLocks noGrp="1"/>
          </p:cNvSpPr>
          <p:nvPr>
            <p:ph type="title"/>
          </p:nvPr>
        </p:nvSpPr>
        <p:spPr/>
        <p:txBody>
          <a:bodyPr anchor="ctr"/>
          <a:lstStyle/>
          <a:p>
            <a:r>
              <a:rPr lang="en-GB" dirty="0"/>
              <a:t>BINDT Aerospace workshop – UT TFM for </a:t>
            </a:r>
            <a:r>
              <a:rPr lang="en-GB" dirty="0" err="1"/>
              <a:t>LMDw</a:t>
            </a:r>
            <a:endParaRPr lang="ar-AE" dirty="0"/>
          </a:p>
        </p:txBody>
      </p:sp>
      <p:sp>
        <p:nvSpPr>
          <p:cNvPr id="5" name="Slide Number Placeholder 4">
            <a:extLst>
              <a:ext uri="{FF2B5EF4-FFF2-40B4-BE49-F238E27FC236}">
                <a16:creationId xmlns:a16="http://schemas.microsoft.com/office/drawing/2014/main" id="{E93E4E37-D94A-4365-9825-FA22C51EE85C}"/>
              </a:ext>
            </a:extLst>
          </p:cNvPr>
          <p:cNvSpPr>
            <a:spLocks noGrp="1"/>
          </p:cNvSpPr>
          <p:nvPr>
            <p:ph type="sldNum" sz="quarter" idx="12"/>
          </p:nvPr>
        </p:nvSpPr>
        <p:spPr/>
        <p:txBody>
          <a:bodyPr/>
          <a:lstStyle/>
          <a:p>
            <a:fld id="{0256AFAE-2175-4E8D-BD75-EAA2C41CC036}" type="slidenum">
              <a:rPr lang="ar-AE" smtClean="0"/>
              <a:pPr/>
              <a:t>11</a:t>
            </a:fld>
            <a:endParaRPr lang="ar-AE"/>
          </a:p>
        </p:txBody>
      </p:sp>
      <p:sp>
        <p:nvSpPr>
          <p:cNvPr id="7" name="Text Placeholder 2"/>
          <p:cNvSpPr txBox="1">
            <a:spLocks/>
          </p:cNvSpPr>
          <p:nvPr/>
        </p:nvSpPr>
        <p:spPr>
          <a:xfrm>
            <a:off x="287456" y="1484095"/>
            <a:ext cx="4569024" cy="1756946"/>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i="1" kern="0" dirty="0"/>
              <a:t>Validation of UT with X-ray CT data</a:t>
            </a:r>
          </a:p>
          <a:p>
            <a:pPr lvl="2" defTabSz="914400">
              <a:defRPr/>
            </a:pPr>
            <a:r>
              <a:rPr lang="en-GB" sz="1400" kern="0" dirty="0"/>
              <a:t>The </a:t>
            </a:r>
            <a:r>
              <a:rPr lang="en-GB" sz="1400" kern="0" dirty="0" err="1"/>
              <a:t>Ti</a:t>
            </a:r>
            <a:r>
              <a:rPr lang="en-GB" sz="1400" kern="0" dirty="0"/>
              <a:t> cylinders were inspected using the X-ray CT machine currently available to GKN </a:t>
            </a:r>
            <a:r>
              <a:rPr lang="en-GB" sz="1400" kern="0" dirty="0" err="1"/>
              <a:t>Trollhattan</a:t>
            </a:r>
            <a:r>
              <a:rPr lang="en-GB" sz="1400" kern="0" dirty="0"/>
              <a:t> in the PTC centre</a:t>
            </a:r>
          </a:p>
          <a:p>
            <a:pPr lvl="2" defTabSz="914400">
              <a:defRPr/>
            </a:pPr>
            <a:r>
              <a:rPr lang="en-GB" sz="1400" kern="0" dirty="0"/>
              <a:t>We were able to </a:t>
            </a:r>
            <a:r>
              <a:rPr lang="en-GB" sz="1400" kern="0" dirty="0" err="1"/>
              <a:t>distiguish</a:t>
            </a:r>
            <a:r>
              <a:rPr lang="en-GB" sz="1400" kern="0" dirty="0"/>
              <a:t> between LOF and porosity defects and the angle of LOF defects</a:t>
            </a:r>
          </a:p>
          <a:p>
            <a:pPr marL="0" lvl="2" indent="0" defTabSz="914400">
              <a:buNone/>
              <a:defRPr/>
            </a:pPr>
            <a:endParaRPr lang="en-GB" sz="1400" kern="0" dirty="0"/>
          </a:p>
        </p:txBody>
      </p:sp>
      <p:sp>
        <p:nvSpPr>
          <p:cNvPr id="33" name="Text Box 1158"/>
          <p:cNvSpPr txBox="1"/>
          <p:nvPr/>
        </p:nvSpPr>
        <p:spPr>
          <a:xfrm>
            <a:off x="5393061" y="1604006"/>
            <a:ext cx="4025259" cy="255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dirty="0">
                <a:effectLst/>
                <a:ea typeface="Times New Roman" panose="02020603050405020304" pitchFamily="18" charset="0"/>
                <a:cs typeface="Times New Roman" panose="02020603050405020304" pitchFamily="18" charset="0"/>
              </a:rPr>
              <a:t>X-ray CT reconstruction of Defect ID1</a:t>
            </a:r>
            <a:endParaRPr lang="en-GB" sz="1200" dirty="0">
              <a:effectLst/>
              <a:ea typeface="Times New Roman" panose="02020603050405020304" pitchFamily="18" charset="0"/>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05102" y="2024814"/>
            <a:ext cx="6845697" cy="4042946"/>
          </a:xfrm>
          <a:prstGeom prst="rect">
            <a:avLst/>
          </a:prstGeom>
        </p:spPr>
      </p:pic>
      <p:sp>
        <p:nvSpPr>
          <p:cNvPr id="9"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a:xfrm>
            <a:off x="1344027" y="182452"/>
            <a:ext cx="2574000" cy="152396"/>
          </a:xfrm>
        </p:spPr>
        <p:txBody>
          <a:bodyPr/>
          <a:lstStyle/>
          <a:p>
            <a:r>
              <a:rPr lang="en-GB"/>
              <a:t>GKN-ETQ-259</a:t>
            </a:r>
            <a:endParaRPr lang="ar-AE" dirty="0"/>
          </a:p>
        </p:txBody>
      </p:sp>
      <p:sp>
        <p:nvSpPr>
          <p:cNvPr id="8"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Tree>
    <p:extLst>
      <p:ext uri="{BB962C8B-B14F-4D97-AF65-F5344CB8AC3E}">
        <p14:creationId xmlns:p14="http://schemas.microsoft.com/office/powerpoint/2010/main" val="40265100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6E2-3F4C-4EB4-B50E-12D5A161C6F9}"/>
              </a:ext>
            </a:extLst>
          </p:cNvPr>
          <p:cNvSpPr>
            <a:spLocks noGrp="1"/>
          </p:cNvSpPr>
          <p:nvPr>
            <p:ph type="title"/>
          </p:nvPr>
        </p:nvSpPr>
        <p:spPr/>
        <p:txBody>
          <a:bodyPr anchor="ctr"/>
          <a:lstStyle/>
          <a:p>
            <a:r>
              <a:rPr lang="en-GB" dirty="0"/>
              <a:t>BINDT Aerospace workshop – UT TFM for </a:t>
            </a:r>
            <a:r>
              <a:rPr lang="en-GB" dirty="0" err="1"/>
              <a:t>LMDw</a:t>
            </a:r>
            <a:endParaRPr lang="ar-AE" dirty="0"/>
          </a:p>
        </p:txBody>
      </p:sp>
      <p:sp>
        <p:nvSpPr>
          <p:cNvPr id="5" name="Slide Number Placeholder 4">
            <a:extLst>
              <a:ext uri="{FF2B5EF4-FFF2-40B4-BE49-F238E27FC236}">
                <a16:creationId xmlns:a16="http://schemas.microsoft.com/office/drawing/2014/main" id="{E93E4E37-D94A-4365-9825-FA22C51EE85C}"/>
              </a:ext>
            </a:extLst>
          </p:cNvPr>
          <p:cNvSpPr>
            <a:spLocks noGrp="1"/>
          </p:cNvSpPr>
          <p:nvPr>
            <p:ph type="sldNum" sz="quarter" idx="12"/>
          </p:nvPr>
        </p:nvSpPr>
        <p:spPr/>
        <p:txBody>
          <a:bodyPr/>
          <a:lstStyle/>
          <a:p>
            <a:fld id="{0256AFAE-2175-4E8D-BD75-EAA2C41CC036}" type="slidenum">
              <a:rPr lang="ar-AE" smtClean="0"/>
              <a:pPr/>
              <a:t>12</a:t>
            </a:fld>
            <a:endParaRPr lang="ar-AE"/>
          </a:p>
        </p:txBody>
      </p:sp>
      <p:sp>
        <p:nvSpPr>
          <p:cNvPr id="7" name="Text Placeholder 2"/>
          <p:cNvSpPr txBox="1">
            <a:spLocks/>
          </p:cNvSpPr>
          <p:nvPr/>
        </p:nvSpPr>
        <p:spPr>
          <a:xfrm>
            <a:off x="287456" y="1484094"/>
            <a:ext cx="4569024" cy="4829241"/>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i="1" kern="0" dirty="0"/>
              <a:t>Shear wave test block characterisation</a:t>
            </a:r>
          </a:p>
          <a:p>
            <a:pPr lvl="2" defTabSz="914400">
              <a:defRPr/>
            </a:pPr>
            <a:r>
              <a:rPr lang="en-GB" sz="1400" kern="0" dirty="0"/>
              <a:t>Current test blocks for Flat Bottomed Holes (FBHs) look to use ASTM E127 (see section 8.2.3). This doesn’t cover angle beam inspection of FBHs. It refers AMS 2154E in this case.</a:t>
            </a:r>
          </a:p>
          <a:p>
            <a:pPr lvl="2" defTabSz="914400">
              <a:defRPr/>
            </a:pPr>
            <a:r>
              <a:rPr lang="en-GB" sz="1400" kern="0" dirty="0"/>
              <a:t>Images right are inspections made from 45 degree block defined in ASTM 2154E (see figure 4). It only Area Amplitude Calibration</a:t>
            </a:r>
          </a:p>
          <a:p>
            <a:pPr lvl="2" defTabSz="914400">
              <a:defRPr/>
            </a:pPr>
            <a:r>
              <a:rPr lang="en-GB" sz="1400" kern="0" dirty="0"/>
              <a:t>There is work to be done to understand the different sensitivity of the ROI. </a:t>
            </a:r>
          </a:p>
          <a:p>
            <a:pPr lvl="2" defTabSz="914400">
              <a:defRPr/>
            </a:pPr>
            <a:r>
              <a:rPr lang="en-GB" sz="1400" kern="0" dirty="0"/>
              <a:t>The same flaw in B-scan images right have different amplitude with respect to its position from the index point.</a:t>
            </a:r>
          </a:p>
          <a:p>
            <a:pPr lvl="2" defTabSz="914400">
              <a:defRPr/>
            </a:pPr>
            <a:r>
              <a:rPr lang="en-GB" sz="1400" kern="0" dirty="0"/>
              <a:t>BS ISO 23865 could give guidance on this calibration</a:t>
            </a:r>
          </a:p>
          <a:p>
            <a:pPr lvl="2" defTabSz="914400">
              <a:defRPr/>
            </a:pPr>
            <a:endParaRPr lang="en-GB" sz="1400" kern="0" dirty="0"/>
          </a:p>
          <a:p>
            <a:pPr marL="0" lvl="2" indent="0" defTabSz="914400">
              <a:buNone/>
              <a:defRPr/>
            </a:pPr>
            <a:endParaRPr lang="en-GB" sz="1400" kern="0"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3119" y="3888669"/>
            <a:ext cx="2315555" cy="2675466"/>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7242" y="3854584"/>
            <a:ext cx="2420057" cy="2675466"/>
          </a:xfrm>
          <a:prstGeom prst="rect">
            <a:avLst/>
          </a:prstGeom>
        </p:spPr>
      </p:pic>
      <p:sp>
        <p:nvSpPr>
          <p:cNvPr id="11" name="TextBox 10"/>
          <p:cNvSpPr txBox="1"/>
          <p:nvPr/>
        </p:nvSpPr>
        <p:spPr>
          <a:xfrm rot="16200000">
            <a:off x="4837006" y="5340596"/>
            <a:ext cx="2108200" cy="523220"/>
          </a:xfrm>
          <a:prstGeom prst="rect">
            <a:avLst/>
          </a:prstGeom>
          <a:noFill/>
        </p:spPr>
        <p:txBody>
          <a:bodyPr wrap="square" rtlCol="0">
            <a:spAutoFit/>
          </a:bodyPr>
          <a:lstStyle/>
          <a:p>
            <a:r>
              <a:rPr lang="en-GB" sz="1400" dirty="0"/>
              <a:t>Shear wave inspection – flaw at 55°</a:t>
            </a:r>
          </a:p>
        </p:txBody>
      </p:sp>
      <p:sp>
        <p:nvSpPr>
          <p:cNvPr id="12" name="TextBox 11"/>
          <p:cNvSpPr txBox="1"/>
          <p:nvPr/>
        </p:nvSpPr>
        <p:spPr>
          <a:xfrm rot="16200000">
            <a:off x="7773112" y="5359530"/>
            <a:ext cx="2070331" cy="523220"/>
          </a:xfrm>
          <a:prstGeom prst="rect">
            <a:avLst/>
          </a:prstGeom>
          <a:noFill/>
        </p:spPr>
        <p:txBody>
          <a:bodyPr wrap="square" rtlCol="0">
            <a:spAutoFit/>
          </a:bodyPr>
          <a:lstStyle/>
          <a:p>
            <a:r>
              <a:rPr lang="en-GB" sz="1400" dirty="0"/>
              <a:t>Shear wave inspection – flaw at 70°</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880304" y="1699297"/>
            <a:ext cx="2750174" cy="2062953"/>
          </a:xfrm>
          <a:prstGeom prst="rect">
            <a:avLst/>
          </a:prstGeom>
        </p:spPr>
      </p:pic>
      <p:sp>
        <p:nvSpPr>
          <p:cNvPr id="14" name="TextBox 13"/>
          <p:cNvSpPr txBox="1"/>
          <p:nvPr/>
        </p:nvSpPr>
        <p:spPr>
          <a:xfrm>
            <a:off x="8869578" y="1717093"/>
            <a:ext cx="2484223" cy="523220"/>
          </a:xfrm>
          <a:prstGeom prst="rect">
            <a:avLst/>
          </a:prstGeom>
          <a:noFill/>
        </p:spPr>
        <p:txBody>
          <a:bodyPr wrap="square" rtlCol="0">
            <a:spAutoFit/>
          </a:bodyPr>
          <a:lstStyle/>
          <a:p>
            <a:r>
              <a:rPr lang="en-GB" sz="1400" dirty="0"/>
              <a:t>AMS 2154E angle block with FBHs (60° block shown)</a:t>
            </a:r>
          </a:p>
        </p:txBody>
      </p:sp>
      <p:sp>
        <p:nvSpPr>
          <p:cNvPr id="15" name="TextBox 14"/>
          <p:cNvSpPr txBox="1"/>
          <p:nvPr/>
        </p:nvSpPr>
        <p:spPr>
          <a:xfrm>
            <a:off x="8993025" y="3304354"/>
            <a:ext cx="2158203" cy="307777"/>
          </a:xfrm>
          <a:prstGeom prst="rect">
            <a:avLst/>
          </a:prstGeom>
          <a:noFill/>
        </p:spPr>
        <p:txBody>
          <a:bodyPr wrap="square" rtlCol="0">
            <a:spAutoFit/>
          </a:bodyPr>
          <a:lstStyle/>
          <a:p>
            <a:r>
              <a:rPr lang="en-GB" sz="1400" dirty="0"/>
              <a:t>FBHs on this face</a:t>
            </a:r>
          </a:p>
        </p:txBody>
      </p:sp>
      <p:cxnSp>
        <p:nvCxnSpPr>
          <p:cNvPr id="16" name="Straight Arrow Connector 15"/>
          <p:cNvCxnSpPr/>
          <p:nvPr/>
        </p:nvCxnSpPr>
        <p:spPr>
          <a:xfrm flipH="1" flipV="1">
            <a:off x="8100308" y="3359919"/>
            <a:ext cx="892717" cy="9832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a:xfrm>
            <a:off x="1344027" y="182452"/>
            <a:ext cx="2574000" cy="152396"/>
          </a:xfrm>
        </p:spPr>
        <p:txBody>
          <a:bodyPr/>
          <a:lstStyle/>
          <a:p>
            <a:r>
              <a:rPr lang="en-GB"/>
              <a:t>GKN-ETQ-259</a:t>
            </a:r>
            <a:endParaRPr lang="ar-AE" dirty="0"/>
          </a:p>
        </p:txBody>
      </p:sp>
      <p:sp>
        <p:nvSpPr>
          <p:cNvPr id="18"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Tree>
    <p:extLst>
      <p:ext uri="{BB962C8B-B14F-4D97-AF65-F5344CB8AC3E}">
        <p14:creationId xmlns:p14="http://schemas.microsoft.com/office/powerpoint/2010/main" val="30539642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6E2-3F4C-4EB4-B50E-12D5A161C6F9}"/>
              </a:ext>
            </a:extLst>
          </p:cNvPr>
          <p:cNvSpPr>
            <a:spLocks noGrp="1"/>
          </p:cNvSpPr>
          <p:nvPr>
            <p:ph type="title"/>
          </p:nvPr>
        </p:nvSpPr>
        <p:spPr/>
        <p:txBody>
          <a:bodyPr anchor="ctr"/>
          <a:lstStyle/>
          <a:p>
            <a:r>
              <a:rPr lang="en-GB" dirty="0"/>
              <a:t>BINDT Aerospace workshop – UT TFM for </a:t>
            </a:r>
            <a:r>
              <a:rPr lang="en-GB" dirty="0" err="1"/>
              <a:t>LMDw</a:t>
            </a:r>
            <a:endParaRPr lang="ar-AE" dirty="0"/>
          </a:p>
        </p:txBody>
      </p:sp>
      <p:sp>
        <p:nvSpPr>
          <p:cNvPr id="4"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p:txBody>
          <a:bodyPr/>
          <a:lstStyle/>
          <a:p>
            <a:r>
              <a:rPr lang="en-GB"/>
              <a:t>GKN-ETQ-259</a:t>
            </a:r>
            <a:endParaRPr lang="ar-AE" dirty="0"/>
          </a:p>
        </p:txBody>
      </p:sp>
      <p:sp>
        <p:nvSpPr>
          <p:cNvPr id="5" name="Slide Number Placeholder 4">
            <a:extLst>
              <a:ext uri="{FF2B5EF4-FFF2-40B4-BE49-F238E27FC236}">
                <a16:creationId xmlns:a16="http://schemas.microsoft.com/office/drawing/2014/main" id="{E93E4E37-D94A-4365-9825-FA22C51EE85C}"/>
              </a:ext>
            </a:extLst>
          </p:cNvPr>
          <p:cNvSpPr>
            <a:spLocks noGrp="1"/>
          </p:cNvSpPr>
          <p:nvPr>
            <p:ph type="sldNum" sz="quarter" idx="12"/>
          </p:nvPr>
        </p:nvSpPr>
        <p:spPr/>
        <p:txBody>
          <a:bodyPr/>
          <a:lstStyle/>
          <a:p>
            <a:fld id="{0256AFAE-2175-4E8D-BD75-EAA2C41CC036}" type="slidenum">
              <a:rPr lang="ar-AE" smtClean="0"/>
              <a:pPr/>
              <a:t>13</a:t>
            </a:fld>
            <a:endParaRPr lang="ar-AE"/>
          </a:p>
        </p:txBody>
      </p:sp>
      <p:sp>
        <p:nvSpPr>
          <p:cNvPr id="7" name="Text Placeholder 2"/>
          <p:cNvSpPr txBox="1">
            <a:spLocks/>
          </p:cNvSpPr>
          <p:nvPr/>
        </p:nvSpPr>
        <p:spPr>
          <a:xfrm>
            <a:off x="424633" y="3423514"/>
            <a:ext cx="5683293" cy="2643331"/>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i="1" kern="0" dirty="0"/>
              <a:t>Future work</a:t>
            </a:r>
          </a:p>
          <a:p>
            <a:pPr lvl="2" defTabSz="914400">
              <a:defRPr/>
            </a:pPr>
            <a:r>
              <a:rPr lang="en-GB" sz="1600" kern="0" dirty="0"/>
              <a:t>Part placement for repeatability - Scanning tank encoder upgrades </a:t>
            </a:r>
          </a:p>
          <a:p>
            <a:pPr lvl="2" defTabSz="914400">
              <a:defRPr/>
            </a:pPr>
            <a:r>
              <a:rPr lang="en-GB" sz="1600" kern="0" dirty="0"/>
              <a:t>Permanent fixtures for calibration blocks mounted in tank</a:t>
            </a:r>
          </a:p>
          <a:p>
            <a:pPr lvl="2" defTabSz="914400">
              <a:defRPr/>
            </a:pPr>
            <a:r>
              <a:rPr lang="en-GB" sz="1600" kern="0" dirty="0"/>
              <a:t>Improved </a:t>
            </a:r>
            <a:r>
              <a:rPr lang="en-GB" sz="1600" kern="0" dirty="0" err="1"/>
              <a:t>fixturing</a:t>
            </a:r>
            <a:r>
              <a:rPr lang="en-GB" sz="1600" kern="0" dirty="0"/>
              <a:t> to hold parts under test</a:t>
            </a:r>
          </a:p>
          <a:p>
            <a:pPr lvl="2" defTabSz="914400">
              <a:defRPr/>
            </a:pPr>
            <a:r>
              <a:rPr lang="en-GB" sz="1600" kern="0" dirty="0"/>
              <a:t>Standards development</a:t>
            </a:r>
          </a:p>
        </p:txBody>
      </p:sp>
      <p:sp>
        <p:nvSpPr>
          <p:cNvPr id="49"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
        <p:nvSpPr>
          <p:cNvPr id="50" name="Text Placeholder 2"/>
          <p:cNvSpPr txBox="1">
            <a:spLocks/>
          </p:cNvSpPr>
          <p:nvPr/>
        </p:nvSpPr>
        <p:spPr>
          <a:xfrm>
            <a:off x="424634" y="1642423"/>
            <a:ext cx="5683293" cy="1880005"/>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i="1" kern="0" dirty="0"/>
              <a:t>Ongoing work </a:t>
            </a:r>
          </a:p>
          <a:p>
            <a:pPr lvl="2" defTabSz="914400">
              <a:defRPr/>
            </a:pPr>
            <a:r>
              <a:rPr lang="en-GB" sz="1600" kern="0" dirty="0"/>
              <a:t>Complete testing on longitudinal and shear wave setups once test blocks have been created</a:t>
            </a:r>
          </a:p>
          <a:p>
            <a:pPr lvl="2" defTabSz="914400">
              <a:defRPr/>
            </a:pPr>
            <a:r>
              <a:rPr lang="en-GB" sz="1600" kern="0" dirty="0"/>
              <a:t>Update the inspection procedure with view to demonstrate sizing for 0.3 &amp; 0.4mm defects</a:t>
            </a:r>
          </a:p>
          <a:p>
            <a:pPr lvl="2" defTabSz="914400">
              <a:defRPr/>
            </a:pPr>
            <a:endParaRPr lang="en-GB" sz="1600" b="1" i="1" kern="0" dirty="0"/>
          </a:p>
        </p:txBody>
      </p:sp>
    </p:spTree>
    <p:extLst>
      <p:ext uri="{BB962C8B-B14F-4D97-AF65-F5344CB8AC3E}">
        <p14:creationId xmlns:p14="http://schemas.microsoft.com/office/powerpoint/2010/main" val="3695066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BINDT Aerospace workshop – UT TFM for </a:t>
            </a:r>
            <a:r>
              <a:rPr lang="en-GB" dirty="0" err="1"/>
              <a:t>LMDw</a:t>
            </a:r>
            <a:endParaRPr lang="en-GB" b="1" dirty="0"/>
          </a:p>
        </p:txBody>
      </p:sp>
      <p:sp>
        <p:nvSpPr>
          <p:cNvPr id="3" name="Content Placeholder 2"/>
          <p:cNvSpPr>
            <a:spLocks noGrp="1"/>
          </p:cNvSpPr>
          <p:nvPr>
            <p:ph idx="1"/>
          </p:nvPr>
        </p:nvSpPr>
        <p:spPr/>
        <p:txBody>
          <a:bodyPr/>
          <a:lstStyle/>
          <a:p>
            <a:pPr marL="0" lvl="2" indent="0" defTabSz="914400">
              <a:buNone/>
              <a:defRPr/>
            </a:pPr>
            <a:r>
              <a:rPr lang="en-GB" sz="1600" b="1" i="1" kern="0" dirty="0"/>
              <a:t>Presentation Content</a:t>
            </a:r>
          </a:p>
          <a:p>
            <a:pPr lvl="2" defTabSz="914400">
              <a:defRPr/>
            </a:pPr>
            <a:r>
              <a:rPr lang="en-GB" sz="1600" kern="0" dirty="0"/>
              <a:t>Overview of Research project</a:t>
            </a:r>
          </a:p>
          <a:p>
            <a:pPr lvl="2" defTabSz="914400">
              <a:defRPr/>
            </a:pPr>
            <a:r>
              <a:rPr lang="en-GB" sz="1600" kern="0" dirty="0"/>
              <a:t>Previous work</a:t>
            </a:r>
          </a:p>
          <a:p>
            <a:pPr lvl="2" defTabSz="914400">
              <a:defRPr/>
            </a:pPr>
            <a:r>
              <a:rPr lang="en-GB" sz="1600" kern="0" dirty="0"/>
              <a:t>Gaps / Issues</a:t>
            </a:r>
          </a:p>
          <a:p>
            <a:pPr lvl="2" defTabSz="914400">
              <a:defRPr/>
            </a:pPr>
            <a:r>
              <a:rPr lang="en-GB" sz="1600" kern="0" dirty="0"/>
              <a:t>Planned tests</a:t>
            </a:r>
          </a:p>
          <a:p>
            <a:pPr lvl="2" defTabSz="914400">
              <a:defRPr/>
            </a:pPr>
            <a:r>
              <a:rPr lang="en-GB" sz="1600" kern="0" dirty="0"/>
              <a:t>Outcome</a:t>
            </a:r>
          </a:p>
          <a:p>
            <a:pPr lvl="2" defTabSz="914400">
              <a:defRPr/>
            </a:pPr>
            <a:r>
              <a:rPr lang="en-GB" sz="1600" kern="0" dirty="0"/>
              <a:t>Ongoing work and Future work</a:t>
            </a:r>
          </a:p>
        </p:txBody>
      </p:sp>
      <p:sp>
        <p:nvSpPr>
          <p:cNvPr id="4" name="Footer Placeholder 3"/>
          <p:cNvSpPr>
            <a:spLocks noGrp="1"/>
          </p:cNvSpPr>
          <p:nvPr>
            <p:ph type="ftr" sz="quarter" idx="11"/>
          </p:nvPr>
        </p:nvSpPr>
        <p:spPr/>
        <p:txBody>
          <a:bodyPr/>
          <a:lstStyle/>
          <a:p>
            <a:r>
              <a:rPr lang="en-GB" dirty="0"/>
              <a:t>GKN-ETQ-259</a:t>
            </a:r>
            <a:endParaRPr lang="ar-AE" dirty="0"/>
          </a:p>
        </p:txBody>
      </p:sp>
      <p:sp>
        <p:nvSpPr>
          <p:cNvPr id="5" name="Slide Number Placeholder 4"/>
          <p:cNvSpPr>
            <a:spLocks noGrp="1"/>
          </p:cNvSpPr>
          <p:nvPr>
            <p:ph type="sldNum" sz="quarter" idx="12"/>
          </p:nvPr>
        </p:nvSpPr>
        <p:spPr/>
        <p:txBody>
          <a:bodyPr/>
          <a:lstStyle/>
          <a:p>
            <a:fld id="{0256AFAE-2175-4E8D-BD75-EAA2C41CC036}" type="slidenum">
              <a:rPr lang="ar-AE" smtClean="0"/>
              <a:t>2</a:t>
            </a:fld>
            <a:endParaRPr lang="ar-AE" dirty="0"/>
          </a:p>
        </p:txBody>
      </p:sp>
      <p:sp>
        <p:nvSpPr>
          <p:cNvPr id="6"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Tree>
    <p:extLst>
      <p:ext uri="{BB962C8B-B14F-4D97-AF65-F5344CB8AC3E}">
        <p14:creationId xmlns:p14="http://schemas.microsoft.com/office/powerpoint/2010/main" val="34791273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a:t>BINDT Aerospace workshop – UT TFM for </a:t>
            </a:r>
            <a:r>
              <a:rPr lang="en-GB" dirty="0" err="1"/>
              <a:t>LMDw</a:t>
            </a:r>
            <a:endParaRPr lang="en-GB" dirty="0"/>
          </a:p>
        </p:txBody>
      </p:sp>
      <p:sp>
        <p:nvSpPr>
          <p:cNvPr id="4" name="Footer Placeholder 3"/>
          <p:cNvSpPr>
            <a:spLocks noGrp="1"/>
          </p:cNvSpPr>
          <p:nvPr>
            <p:ph type="ftr" sz="quarter" idx="11"/>
          </p:nvPr>
        </p:nvSpPr>
        <p:spPr/>
        <p:txBody>
          <a:bodyPr/>
          <a:lstStyle/>
          <a:p>
            <a:r>
              <a:rPr lang="en-GB"/>
              <a:t>GKN-ETQ-259</a:t>
            </a:r>
            <a:endParaRPr lang="ar-AE" dirty="0"/>
          </a:p>
        </p:txBody>
      </p:sp>
      <p:sp>
        <p:nvSpPr>
          <p:cNvPr id="5" name="Slide Number Placeholder 4"/>
          <p:cNvSpPr>
            <a:spLocks noGrp="1"/>
          </p:cNvSpPr>
          <p:nvPr>
            <p:ph type="sldNum" sz="quarter" idx="12"/>
          </p:nvPr>
        </p:nvSpPr>
        <p:spPr/>
        <p:txBody>
          <a:bodyPr/>
          <a:lstStyle/>
          <a:p>
            <a:fld id="{0256AFAE-2175-4E8D-BD75-EAA2C41CC036}" type="slidenum">
              <a:rPr lang="ar-AE" smtClean="0"/>
              <a:t>3</a:t>
            </a:fld>
            <a:endParaRPr lang="ar-AE" dirty="0"/>
          </a:p>
        </p:txBody>
      </p:sp>
      <p:sp>
        <p:nvSpPr>
          <p:cNvPr id="6" name="Text Placeholder 2"/>
          <p:cNvSpPr txBox="1">
            <a:spLocks/>
          </p:cNvSpPr>
          <p:nvPr/>
        </p:nvSpPr>
        <p:spPr>
          <a:xfrm>
            <a:off x="291270" y="1336434"/>
            <a:ext cx="5568510" cy="2409117"/>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kern="0" dirty="0"/>
              <a:t>Overview of Research Project:</a:t>
            </a:r>
          </a:p>
          <a:p>
            <a:pPr lvl="2" defTabSz="914400">
              <a:defRPr/>
            </a:pPr>
            <a:r>
              <a:rPr lang="en-GB" sz="1400" kern="0" dirty="0"/>
              <a:t>No NDT inspection processes has yet been developed for </a:t>
            </a:r>
            <a:r>
              <a:rPr lang="en-GB" sz="1400" kern="0" dirty="0" err="1"/>
              <a:t>LMDw</a:t>
            </a:r>
            <a:r>
              <a:rPr lang="en-GB" sz="1400" kern="0" dirty="0"/>
              <a:t> parts, which meets the inspection criteria.</a:t>
            </a:r>
          </a:p>
          <a:p>
            <a:pPr lvl="2" defTabSz="914400">
              <a:defRPr/>
            </a:pPr>
            <a:r>
              <a:rPr lang="en-GB" sz="1400" kern="0" dirty="0"/>
              <a:t>My role has been to implement a new inspection process using the “Total Focusing Method” (TFM), initially for TRL accreditation but ultimately to support part qualification.</a:t>
            </a:r>
            <a:endParaRPr lang="en-GB" sz="1400" b="1" kern="0" dirty="0"/>
          </a:p>
          <a:p>
            <a:pPr lvl="2" defTabSz="914400">
              <a:defRPr/>
            </a:pPr>
            <a:r>
              <a:rPr lang="en-GB" sz="1400" kern="0" dirty="0"/>
              <a:t>The goal was to demonstrate inspection capability for a Ti64 aerospace bracket, manufactured by </a:t>
            </a:r>
            <a:r>
              <a:rPr lang="en-GB" sz="1400" kern="0" dirty="0" err="1"/>
              <a:t>LMDw</a:t>
            </a:r>
            <a:r>
              <a:rPr lang="en-GB" sz="1400" kern="0" dirty="0"/>
              <a:t> to TRL5 maturity</a:t>
            </a:r>
            <a:endParaRPr lang="en-GB" sz="1200" kern="0" dirty="0"/>
          </a:p>
          <a:p>
            <a:pPr lvl="3" defTabSz="914400">
              <a:defRPr/>
            </a:pPr>
            <a:endParaRPr lang="en-GB" sz="1200" kern="0" dirty="0"/>
          </a:p>
          <a:p>
            <a:pPr marL="0" lvl="2" indent="0" defTabSz="914400">
              <a:buNone/>
              <a:defRPr/>
            </a:pPr>
            <a:endParaRPr lang="en-GB" sz="1400" b="1" kern="0" dirty="0"/>
          </a:p>
          <a:p>
            <a:pPr marL="0" lvl="2" indent="0" defTabSz="914400">
              <a:buNone/>
              <a:defRPr/>
            </a:pPr>
            <a:endParaRPr lang="en-GB" sz="1400" kern="0" dirty="0"/>
          </a:p>
        </p:txBody>
      </p:sp>
      <p:graphicFrame>
        <p:nvGraphicFramePr>
          <p:cNvPr id="7" name="Table 6"/>
          <p:cNvGraphicFramePr>
            <a:graphicFrameLocks noGrp="1"/>
          </p:cNvGraphicFramePr>
          <p:nvPr>
            <p:extLst>
              <p:ext uri="{D42A27DB-BD31-4B8C-83A1-F6EECF244321}">
                <p14:modId xmlns:p14="http://schemas.microsoft.com/office/powerpoint/2010/main" val="2128184828"/>
              </p:ext>
            </p:extLst>
          </p:nvPr>
        </p:nvGraphicFramePr>
        <p:xfrm>
          <a:off x="636745" y="4229597"/>
          <a:ext cx="10717056" cy="2273765"/>
        </p:xfrm>
        <a:graphic>
          <a:graphicData uri="http://schemas.openxmlformats.org/drawingml/2006/table">
            <a:tbl>
              <a:tblPr bandRow="1">
                <a:tableStyleId>{2D5ABB26-0587-4C30-8999-92F81FD0307C}</a:tableStyleId>
              </a:tblPr>
              <a:tblGrid>
                <a:gridCol w="510336">
                  <a:extLst>
                    <a:ext uri="{9D8B030D-6E8A-4147-A177-3AD203B41FA5}">
                      <a16:colId xmlns:a16="http://schemas.microsoft.com/office/drawing/2014/main" val="433585208"/>
                    </a:ext>
                  </a:extLst>
                </a:gridCol>
                <a:gridCol w="510336">
                  <a:extLst>
                    <a:ext uri="{9D8B030D-6E8A-4147-A177-3AD203B41FA5}">
                      <a16:colId xmlns:a16="http://schemas.microsoft.com/office/drawing/2014/main" val="1907643654"/>
                    </a:ext>
                  </a:extLst>
                </a:gridCol>
                <a:gridCol w="510336">
                  <a:extLst>
                    <a:ext uri="{9D8B030D-6E8A-4147-A177-3AD203B41FA5}">
                      <a16:colId xmlns:a16="http://schemas.microsoft.com/office/drawing/2014/main" val="700037904"/>
                    </a:ext>
                  </a:extLst>
                </a:gridCol>
                <a:gridCol w="510336">
                  <a:extLst>
                    <a:ext uri="{9D8B030D-6E8A-4147-A177-3AD203B41FA5}">
                      <a16:colId xmlns:a16="http://schemas.microsoft.com/office/drawing/2014/main" val="2739652099"/>
                    </a:ext>
                  </a:extLst>
                </a:gridCol>
                <a:gridCol w="510336">
                  <a:extLst>
                    <a:ext uri="{9D8B030D-6E8A-4147-A177-3AD203B41FA5}">
                      <a16:colId xmlns:a16="http://schemas.microsoft.com/office/drawing/2014/main" val="2998732864"/>
                    </a:ext>
                  </a:extLst>
                </a:gridCol>
                <a:gridCol w="510336">
                  <a:extLst>
                    <a:ext uri="{9D8B030D-6E8A-4147-A177-3AD203B41FA5}">
                      <a16:colId xmlns:a16="http://schemas.microsoft.com/office/drawing/2014/main" val="3482409348"/>
                    </a:ext>
                  </a:extLst>
                </a:gridCol>
                <a:gridCol w="510336">
                  <a:extLst>
                    <a:ext uri="{9D8B030D-6E8A-4147-A177-3AD203B41FA5}">
                      <a16:colId xmlns:a16="http://schemas.microsoft.com/office/drawing/2014/main" val="31445681"/>
                    </a:ext>
                  </a:extLst>
                </a:gridCol>
                <a:gridCol w="510336">
                  <a:extLst>
                    <a:ext uri="{9D8B030D-6E8A-4147-A177-3AD203B41FA5}">
                      <a16:colId xmlns:a16="http://schemas.microsoft.com/office/drawing/2014/main" val="1575551687"/>
                    </a:ext>
                  </a:extLst>
                </a:gridCol>
                <a:gridCol w="510336">
                  <a:extLst>
                    <a:ext uri="{9D8B030D-6E8A-4147-A177-3AD203B41FA5}">
                      <a16:colId xmlns:a16="http://schemas.microsoft.com/office/drawing/2014/main" val="1396418828"/>
                    </a:ext>
                  </a:extLst>
                </a:gridCol>
                <a:gridCol w="510336">
                  <a:extLst>
                    <a:ext uri="{9D8B030D-6E8A-4147-A177-3AD203B41FA5}">
                      <a16:colId xmlns:a16="http://schemas.microsoft.com/office/drawing/2014/main" val="3516347052"/>
                    </a:ext>
                  </a:extLst>
                </a:gridCol>
                <a:gridCol w="510336">
                  <a:extLst>
                    <a:ext uri="{9D8B030D-6E8A-4147-A177-3AD203B41FA5}">
                      <a16:colId xmlns:a16="http://schemas.microsoft.com/office/drawing/2014/main" val="712323376"/>
                    </a:ext>
                  </a:extLst>
                </a:gridCol>
                <a:gridCol w="510336">
                  <a:extLst>
                    <a:ext uri="{9D8B030D-6E8A-4147-A177-3AD203B41FA5}">
                      <a16:colId xmlns:a16="http://schemas.microsoft.com/office/drawing/2014/main" val="1619510184"/>
                    </a:ext>
                  </a:extLst>
                </a:gridCol>
                <a:gridCol w="510336">
                  <a:extLst>
                    <a:ext uri="{9D8B030D-6E8A-4147-A177-3AD203B41FA5}">
                      <a16:colId xmlns:a16="http://schemas.microsoft.com/office/drawing/2014/main" val="2141018797"/>
                    </a:ext>
                  </a:extLst>
                </a:gridCol>
                <a:gridCol w="510336">
                  <a:extLst>
                    <a:ext uri="{9D8B030D-6E8A-4147-A177-3AD203B41FA5}">
                      <a16:colId xmlns:a16="http://schemas.microsoft.com/office/drawing/2014/main" val="3496175433"/>
                    </a:ext>
                  </a:extLst>
                </a:gridCol>
                <a:gridCol w="510336">
                  <a:extLst>
                    <a:ext uri="{9D8B030D-6E8A-4147-A177-3AD203B41FA5}">
                      <a16:colId xmlns:a16="http://schemas.microsoft.com/office/drawing/2014/main" val="1034322388"/>
                    </a:ext>
                  </a:extLst>
                </a:gridCol>
                <a:gridCol w="510336">
                  <a:extLst>
                    <a:ext uri="{9D8B030D-6E8A-4147-A177-3AD203B41FA5}">
                      <a16:colId xmlns:a16="http://schemas.microsoft.com/office/drawing/2014/main" val="3811336357"/>
                    </a:ext>
                  </a:extLst>
                </a:gridCol>
                <a:gridCol w="510336">
                  <a:extLst>
                    <a:ext uri="{9D8B030D-6E8A-4147-A177-3AD203B41FA5}">
                      <a16:colId xmlns:a16="http://schemas.microsoft.com/office/drawing/2014/main" val="319743514"/>
                    </a:ext>
                  </a:extLst>
                </a:gridCol>
                <a:gridCol w="510336">
                  <a:extLst>
                    <a:ext uri="{9D8B030D-6E8A-4147-A177-3AD203B41FA5}">
                      <a16:colId xmlns:a16="http://schemas.microsoft.com/office/drawing/2014/main" val="448974757"/>
                    </a:ext>
                  </a:extLst>
                </a:gridCol>
                <a:gridCol w="510336">
                  <a:extLst>
                    <a:ext uri="{9D8B030D-6E8A-4147-A177-3AD203B41FA5}">
                      <a16:colId xmlns:a16="http://schemas.microsoft.com/office/drawing/2014/main" val="3815408041"/>
                    </a:ext>
                  </a:extLst>
                </a:gridCol>
                <a:gridCol w="510336">
                  <a:extLst>
                    <a:ext uri="{9D8B030D-6E8A-4147-A177-3AD203B41FA5}">
                      <a16:colId xmlns:a16="http://schemas.microsoft.com/office/drawing/2014/main" val="2128851818"/>
                    </a:ext>
                  </a:extLst>
                </a:gridCol>
                <a:gridCol w="510336">
                  <a:extLst>
                    <a:ext uri="{9D8B030D-6E8A-4147-A177-3AD203B41FA5}">
                      <a16:colId xmlns:a16="http://schemas.microsoft.com/office/drawing/2014/main" val="3416702471"/>
                    </a:ext>
                  </a:extLst>
                </a:gridCol>
              </a:tblGrid>
              <a:tr h="140148">
                <a:tc>
                  <a:txBody>
                    <a:bodyPr/>
                    <a:lstStyle/>
                    <a:p>
                      <a:r>
                        <a:rPr lang="en-GB" sz="1100" dirty="0"/>
                        <a:t>2020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r>
                        <a:rPr lang="en-GB" sz="1100" dirty="0"/>
                        <a:t>2021</a:t>
                      </a:r>
                    </a:p>
                  </a:txBody>
                  <a:tcPr>
                    <a:lnL w="12700" cap="flat" cmpd="sng" algn="ctr">
                      <a:solidFill>
                        <a:schemeClr val="bg1">
                          <a:lumMod val="8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r>
                        <a:rPr lang="en-GB" sz="1100" dirty="0"/>
                        <a:t>2022</a:t>
                      </a:r>
                    </a:p>
                  </a:txBody>
                  <a:tcPr>
                    <a:lnL w="12700" cap="flat" cmpd="sng" algn="ctr">
                      <a:solidFill>
                        <a:schemeClr val="bg1">
                          <a:lumMod val="8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r>
                        <a:rPr lang="en-GB" sz="1100" dirty="0"/>
                        <a:t>2023</a:t>
                      </a:r>
                    </a:p>
                  </a:txBody>
                  <a:tcPr>
                    <a:lnL w="12700" cap="flat" cmpd="sng" algn="ctr">
                      <a:solidFill>
                        <a:schemeClr val="bg1">
                          <a:lumMod val="8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r>
                        <a:rPr lang="en-GB" sz="1100" dirty="0"/>
                        <a:t>2024</a:t>
                      </a:r>
                    </a:p>
                  </a:txBody>
                  <a:tcPr>
                    <a:lnL w="12700" cap="flat" cmpd="sng" algn="ctr">
                      <a:solidFill>
                        <a:schemeClr val="bg1">
                          <a:lumMod val="8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r>
                        <a:rPr lang="en-GB" sz="1100" dirty="0"/>
                        <a:t>2025</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28222366"/>
                  </a:ext>
                </a:extLst>
              </a:tr>
              <a:tr h="117288">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88549981"/>
                  </a:ext>
                </a:extLst>
              </a:tr>
              <a:tr h="1755605">
                <a:tc gridSpan="21">
                  <a:txBody>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361673"/>
                  </a:ext>
                </a:extLst>
              </a:tr>
            </a:tbl>
          </a:graphicData>
        </a:graphic>
      </p:graphicFrame>
      <p:sp>
        <p:nvSpPr>
          <p:cNvPr id="8" name="TextBox 7"/>
          <p:cNvSpPr txBox="1"/>
          <p:nvPr/>
        </p:nvSpPr>
        <p:spPr>
          <a:xfrm>
            <a:off x="3324866" y="5104891"/>
            <a:ext cx="768485" cy="369917"/>
          </a:xfrm>
          <a:prstGeom prst="rect">
            <a:avLst/>
          </a:prstGeom>
          <a:noFill/>
        </p:spPr>
        <p:txBody>
          <a:bodyPr wrap="square" lIns="0" tIns="0" rIns="0" bIns="0" rtlCol="0">
            <a:noAutofit/>
          </a:bodyPr>
          <a:lstStyle/>
          <a:p>
            <a:pPr algn="l">
              <a:lnSpc>
                <a:spcPct val="102000"/>
              </a:lnSpc>
            </a:pPr>
            <a:r>
              <a:rPr lang="en-GB" sz="1200" dirty="0"/>
              <a:t>Lit review</a:t>
            </a:r>
          </a:p>
        </p:txBody>
      </p:sp>
      <p:sp>
        <p:nvSpPr>
          <p:cNvPr id="9" name="6-Point Star 8"/>
          <p:cNvSpPr/>
          <p:nvPr/>
        </p:nvSpPr>
        <p:spPr>
          <a:xfrm>
            <a:off x="3401066" y="4813599"/>
            <a:ext cx="252000" cy="252000"/>
          </a:xfrm>
          <a:prstGeom prst="star6">
            <a:avLst/>
          </a:prstGeom>
          <a:solidFill>
            <a:schemeClr val="accent1">
              <a:lumMod val="40000"/>
              <a:lumOff val="60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2000"/>
              </a:lnSpc>
              <a:spcBef>
                <a:spcPts val="500"/>
              </a:spcBef>
              <a:spcAft>
                <a:spcPts val="500"/>
              </a:spcAft>
            </a:pPr>
            <a:endParaRPr lang="en-GB" dirty="0" err="1"/>
          </a:p>
        </p:txBody>
      </p:sp>
      <p:sp>
        <p:nvSpPr>
          <p:cNvPr id="10" name="TextBox 9"/>
          <p:cNvSpPr txBox="1"/>
          <p:nvPr/>
        </p:nvSpPr>
        <p:spPr>
          <a:xfrm>
            <a:off x="2491392" y="5065911"/>
            <a:ext cx="768485" cy="369917"/>
          </a:xfrm>
          <a:prstGeom prst="rect">
            <a:avLst/>
          </a:prstGeom>
          <a:noFill/>
        </p:spPr>
        <p:txBody>
          <a:bodyPr wrap="square" lIns="0" tIns="0" rIns="0" bIns="0" rtlCol="0">
            <a:noAutofit/>
          </a:bodyPr>
          <a:lstStyle/>
          <a:p>
            <a:pPr algn="l">
              <a:lnSpc>
                <a:spcPct val="102000"/>
              </a:lnSpc>
            </a:pPr>
            <a:r>
              <a:rPr lang="en-GB" sz="1200" b="1" dirty="0"/>
              <a:t>TRL3</a:t>
            </a:r>
            <a:r>
              <a:rPr lang="en-GB" sz="1200" dirty="0"/>
              <a:t> passed</a:t>
            </a:r>
          </a:p>
        </p:txBody>
      </p:sp>
      <p:sp>
        <p:nvSpPr>
          <p:cNvPr id="11" name="Isosceles Triangle 10"/>
          <p:cNvSpPr/>
          <p:nvPr/>
        </p:nvSpPr>
        <p:spPr>
          <a:xfrm>
            <a:off x="2491392" y="4811175"/>
            <a:ext cx="214009" cy="194096"/>
          </a:xfrm>
          <a:prstGeom prst="triangle">
            <a:avLst/>
          </a:prstGeom>
          <a:solidFill>
            <a:schemeClr val="accent1">
              <a:lumMod val="40000"/>
              <a:lumOff val="60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2000"/>
              </a:lnSpc>
              <a:spcBef>
                <a:spcPts val="500"/>
              </a:spcBef>
              <a:spcAft>
                <a:spcPts val="500"/>
              </a:spcAft>
            </a:pPr>
            <a:endParaRPr lang="en-GB" dirty="0" err="1"/>
          </a:p>
        </p:txBody>
      </p:sp>
      <p:sp>
        <p:nvSpPr>
          <p:cNvPr id="13" name="TextBox 12"/>
          <p:cNvSpPr txBox="1"/>
          <p:nvPr/>
        </p:nvSpPr>
        <p:spPr>
          <a:xfrm>
            <a:off x="742428" y="4970931"/>
            <a:ext cx="1223532" cy="369917"/>
          </a:xfrm>
          <a:prstGeom prst="rect">
            <a:avLst/>
          </a:prstGeom>
          <a:noFill/>
        </p:spPr>
        <p:txBody>
          <a:bodyPr wrap="square" lIns="0" tIns="0" rIns="0" bIns="0" rtlCol="0">
            <a:noAutofit/>
          </a:bodyPr>
          <a:lstStyle/>
          <a:p>
            <a:pPr algn="l">
              <a:lnSpc>
                <a:spcPct val="102000"/>
              </a:lnSpc>
            </a:pPr>
            <a:r>
              <a:rPr lang="en-GB" sz="1200" dirty="0"/>
              <a:t>Exploratory NDT work begins</a:t>
            </a:r>
          </a:p>
        </p:txBody>
      </p:sp>
      <p:sp>
        <p:nvSpPr>
          <p:cNvPr id="14" name="TextBox 13"/>
          <p:cNvSpPr txBox="1"/>
          <p:nvPr/>
        </p:nvSpPr>
        <p:spPr>
          <a:xfrm>
            <a:off x="4496353" y="5060455"/>
            <a:ext cx="768485" cy="369917"/>
          </a:xfrm>
          <a:prstGeom prst="rect">
            <a:avLst/>
          </a:prstGeom>
          <a:noFill/>
        </p:spPr>
        <p:txBody>
          <a:bodyPr wrap="square" lIns="0" tIns="0" rIns="0" bIns="0" rtlCol="0">
            <a:noAutofit/>
          </a:bodyPr>
          <a:lstStyle/>
          <a:p>
            <a:pPr algn="l">
              <a:lnSpc>
                <a:spcPct val="102000"/>
              </a:lnSpc>
            </a:pPr>
            <a:r>
              <a:rPr lang="en-GB" sz="1200" b="1" dirty="0"/>
              <a:t>TRL4 </a:t>
            </a:r>
            <a:r>
              <a:rPr lang="en-GB" sz="1200" dirty="0"/>
              <a:t>passed</a:t>
            </a:r>
          </a:p>
        </p:txBody>
      </p:sp>
      <p:sp>
        <p:nvSpPr>
          <p:cNvPr id="15" name="Isosceles Triangle 14"/>
          <p:cNvSpPr/>
          <p:nvPr/>
        </p:nvSpPr>
        <p:spPr>
          <a:xfrm>
            <a:off x="4496353" y="4805719"/>
            <a:ext cx="214009" cy="194096"/>
          </a:xfrm>
          <a:prstGeom prst="triangle">
            <a:avLst/>
          </a:prstGeom>
          <a:solidFill>
            <a:schemeClr val="accent1">
              <a:lumMod val="40000"/>
              <a:lumOff val="60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2000"/>
              </a:lnSpc>
              <a:spcBef>
                <a:spcPts val="500"/>
              </a:spcBef>
              <a:spcAft>
                <a:spcPts val="500"/>
              </a:spcAft>
            </a:pPr>
            <a:endParaRPr lang="en-GB" dirty="0" err="1"/>
          </a:p>
        </p:txBody>
      </p:sp>
      <p:sp>
        <p:nvSpPr>
          <p:cNvPr id="19" name="TextBox 18"/>
          <p:cNvSpPr txBox="1"/>
          <p:nvPr/>
        </p:nvSpPr>
        <p:spPr>
          <a:xfrm>
            <a:off x="10233568" y="5101597"/>
            <a:ext cx="768485" cy="369917"/>
          </a:xfrm>
          <a:prstGeom prst="rect">
            <a:avLst/>
          </a:prstGeom>
          <a:noFill/>
        </p:spPr>
        <p:txBody>
          <a:bodyPr wrap="square" lIns="0" tIns="0" rIns="0" bIns="0" rtlCol="0">
            <a:noAutofit/>
          </a:bodyPr>
          <a:lstStyle/>
          <a:p>
            <a:pPr algn="l">
              <a:lnSpc>
                <a:spcPct val="102000"/>
              </a:lnSpc>
            </a:pPr>
            <a:r>
              <a:rPr lang="en-GB" sz="1200" b="1" dirty="0"/>
              <a:t>TRL5</a:t>
            </a:r>
          </a:p>
        </p:txBody>
      </p:sp>
      <p:sp>
        <p:nvSpPr>
          <p:cNvPr id="20" name="Isosceles Triangle 19"/>
          <p:cNvSpPr/>
          <p:nvPr/>
        </p:nvSpPr>
        <p:spPr>
          <a:xfrm>
            <a:off x="10320490" y="4851403"/>
            <a:ext cx="214009" cy="194096"/>
          </a:xfrm>
          <a:prstGeom prst="triangle">
            <a:avLst/>
          </a:prstGeom>
          <a:solidFill>
            <a:schemeClr val="accent1">
              <a:lumMod val="40000"/>
              <a:lumOff val="60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2000"/>
              </a:lnSpc>
              <a:spcBef>
                <a:spcPts val="500"/>
              </a:spcBef>
              <a:spcAft>
                <a:spcPts val="500"/>
              </a:spcAft>
            </a:pPr>
            <a:endParaRPr lang="en-GB" dirty="0" err="1"/>
          </a:p>
        </p:txBody>
      </p:sp>
      <p:sp>
        <p:nvSpPr>
          <p:cNvPr id="21" name="TextBox 20"/>
          <p:cNvSpPr txBox="1"/>
          <p:nvPr/>
        </p:nvSpPr>
        <p:spPr>
          <a:xfrm>
            <a:off x="2663796" y="6030149"/>
            <a:ext cx="1051672" cy="369917"/>
          </a:xfrm>
          <a:prstGeom prst="rect">
            <a:avLst/>
          </a:prstGeom>
          <a:noFill/>
        </p:spPr>
        <p:txBody>
          <a:bodyPr wrap="square" lIns="0" tIns="0" rIns="0" bIns="0" rtlCol="0">
            <a:noAutofit/>
          </a:bodyPr>
          <a:lstStyle/>
          <a:p>
            <a:pPr algn="l">
              <a:lnSpc>
                <a:spcPct val="102000"/>
              </a:lnSpc>
            </a:pPr>
            <a:r>
              <a:rPr lang="en-GB" sz="1050" dirty="0"/>
              <a:t>Equipment procurement</a:t>
            </a:r>
          </a:p>
        </p:txBody>
      </p:sp>
      <p:cxnSp>
        <p:nvCxnSpPr>
          <p:cNvPr id="23" name="Straight Connector 22"/>
          <p:cNvCxnSpPr/>
          <p:nvPr/>
        </p:nvCxnSpPr>
        <p:spPr>
          <a:xfrm>
            <a:off x="9098280" y="4477307"/>
            <a:ext cx="0" cy="2016000"/>
          </a:xfrm>
          <a:prstGeom prst="line">
            <a:avLst/>
          </a:prstGeom>
          <a:ln w="15875"/>
          <a:effectLst>
            <a:outerShdw blurRad="50800" dist="254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5400000">
            <a:off x="8836232" y="5845191"/>
            <a:ext cx="524094" cy="369917"/>
          </a:xfrm>
          <a:prstGeom prst="rect">
            <a:avLst/>
          </a:prstGeom>
          <a:noFill/>
        </p:spPr>
        <p:txBody>
          <a:bodyPr wrap="square" lIns="0" tIns="0" rIns="0" bIns="0" rtlCol="0">
            <a:noAutofit/>
          </a:bodyPr>
          <a:lstStyle/>
          <a:p>
            <a:pPr algn="l">
              <a:lnSpc>
                <a:spcPct val="102000"/>
              </a:lnSpc>
            </a:pPr>
            <a:r>
              <a:rPr lang="en-GB" sz="1200" dirty="0"/>
              <a:t>Today</a:t>
            </a:r>
          </a:p>
        </p:txBody>
      </p:sp>
      <p:sp>
        <p:nvSpPr>
          <p:cNvPr id="25" name="Rectangle 24"/>
          <p:cNvSpPr/>
          <p:nvPr/>
        </p:nvSpPr>
        <p:spPr>
          <a:xfrm>
            <a:off x="5069593" y="4902767"/>
            <a:ext cx="1767950" cy="1497299"/>
          </a:xfrm>
          <a:prstGeom prst="rect">
            <a:avLst/>
          </a:prstGeom>
          <a:pattFill prst="wd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2000"/>
              </a:lnSpc>
              <a:spcBef>
                <a:spcPts val="500"/>
              </a:spcBef>
              <a:spcAft>
                <a:spcPts val="500"/>
              </a:spcAft>
            </a:pPr>
            <a:endParaRPr lang="en-GB" dirty="0" err="1"/>
          </a:p>
        </p:txBody>
      </p:sp>
      <p:sp>
        <p:nvSpPr>
          <p:cNvPr id="26" name="TextBox 25"/>
          <p:cNvSpPr txBox="1"/>
          <p:nvPr/>
        </p:nvSpPr>
        <p:spPr>
          <a:xfrm>
            <a:off x="5698761" y="5384969"/>
            <a:ext cx="768485" cy="645180"/>
          </a:xfrm>
          <a:prstGeom prst="rect">
            <a:avLst/>
          </a:prstGeom>
          <a:noFill/>
        </p:spPr>
        <p:txBody>
          <a:bodyPr wrap="square" lIns="0" tIns="0" rIns="0" bIns="0" rtlCol="0">
            <a:noAutofit/>
          </a:bodyPr>
          <a:lstStyle/>
          <a:p>
            <a:pPr algn="l">
              <a:lnSpc>
                <a:spcPct val="102000"/>
              </a:lnSpc>
            </a:pPr>
            <a:r>
              <a:rPr lang="en-GB" sz="1200" dirty="0"/>
              <a:t>NDT activities paused</a:t>
            </a:r>
          </a:p>
        </p:txBody>
      </p:sp>
      <p:sp>
        <p:nvSpPr>
          <p:cNvPr id="27" name="TextBox 26"/>
          <p:cNvSpPr txBox="1"/>
          <p:nvPr/>
        </p:nvSpPr>
        <p:spPr>
          <a:xfrm>
            <a:off x="6971099" y="4902767"/>
            <a:ext cx="768485" cy="645180"/>
          </a:xfrm>
          <a:prstGeom prst="rect">
            <a:avLst/>
          </a:prstGeom>
          <a:noFill/>
        </p:spPr>
        <p:txBody>
          <a:bodyPr wrap="square" lIns="0" tIns="0" rIns="0" bIns="0" rtlCol="0">
            <a:noAutofit/>
          </a:bodyPr>
          <a:lstStyle/>
          <a:p>
            <a:pPr algn="l">
              <a:lnSpc>
                <a:spcPct val="102000"/>
              </a:lnSpc>
            </a:pPr>
            <a:r>
              <a:rPr lang="en-GB" sz="1200" dirty="0"/>
              <a:t>Prep for TRL5 starts</a:t>
            </a:r>
          </a:p>
        </p:txBody>
      </p:sp>
      <p:cxnSp>
        <p:nvCxnSpPr>
          <p:cNvPr id="28" name="Straight Arrow Connector 27"/>
          <p:cNvCxnSpPr/>
          <p:nvPr/>
        </p:nvCxnSpPr>
        <p:spPr>
          <a:xfrm>
            <a:off x="7451520" y="5187257"/>
            <a:ext cx="77808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4349" y="3903356"/>
            <a:ext cx="1171495" cy="291662"/>
          </a:xfrm>
          <a:prstGeom prst="rect">
            <a:avLst/>
          </a:prstGeom>
          <a:noFill/>
        </p:spPr>
        <p:txBody>
          <a:bodyPr wrap="square" lIns="0" tIns="0" rIns="0" bIns="0" rtlCol="0">
            <a:noAutofit/>
          </a:bodyPr>
          <a:lstStyle/>
          <a:p>
            <a:pPr algn="l">
              <a:lnSpc>
                <a:spcPct val="102000"/>
              </a:lnSpc>
            </a:pPr>
            <a:r>
              <a:rPr lang="en-GB" sz="1400" b="1" kern="0" dirty="0"/>
              <a:t>Timeline</a:t>
            </a:r>
          </a:p>
        </p:txBody>
      </p:sp>
      <p:sp>
        <p:nvSpPr>
          <p:cNvPr id="31" name="TextBox 30"/>
          <p:cNvSpPr txBox="1"/>
          <p:nvPr/>
        </p:nvSpPr>
        <p:spPr>
          <a:xfrm>
            <a:off x="6712187" y="1358479"/>
            <a:ext cx="1416125" cy="245477"/>
          </a:xfrm>
          <a:prstGeom prst="rect">
            <a:avLst/>
          </a:prstGeom>
          <a:noFill/>
        </p:spPr>
        <p:txBody>
          <a:bodyPr wrap="square" lIns="0" tIns="0" rIns="0" bIns="0" rtlCol="0">
            <a:noAutofit/>
          </a:bodyPr>
          <a:lstStyle/>
          <a:p>
            <a:pPr algn="l">
              <a:lnSpc>
                <a:spcPct val="102000"/>
              </a:lnSpc>
            </a:pPr>
            <a:r>
              <a:rPr lang="en-GB" sz="1200" b="1" dirty="0"/>
              <a:t>H-Sections</a:t>
            </a:r>
            <a:endParaRPr lang="en-GB" sz="1200" dirty="0"/>
          </a:p>
        </p:txBody>
      </p:sp>
      <p:sp>
        <p:nvSpPr>
          <p:cNvPr id="32" name="TextBox 31"/>
          <p:cNvSpPr txBox="1"/>
          <p:nvPr/>
        </p:nvSpPr>
        <p:spPr>
          <a:xfrm>
            <a:off x="9717133" y="1378493"/>
            <a:ext cx="1416125" cy="245477"/>
          </a:xfrm>
          <a:prstGeom prst="rect">
            <a:avLst/>
          </a:prstGeom>
          <a:noFill/>
        </p:spPr>
        <p:txBody>
          <a:bodyPr wrap="square" lIns="0" tIns="0" rIns="0" bIns="0" rtlCol="0">
            <a:noAutofit/>
          </a:bodyPr>
          <a:lstStyle/>
          <a:p>
            <a:pPr algn="l">
              <a:lnSpc>
                <a:spcPct val="102000"/>
              </a:lnSpc>
            </a:pPr>
            <a:r>
              <a:rPr lang="en-GB" sz="1200" b="1" dirty="0"/>
              <a:t>Fatigue walls</a:t>
            </a:r>
            <a:endParaRPr lang="en-GB" sz="1200" dirty="0"/>
          </a:p>
        </p:txBody>
      </p:sp>
      <p:pic>
        <p:nvPicPr>
          <p:cNvPr id="34" name="Picture 3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822725" y="1570530"/>
            <a:ext cx="2953872" cy="2412799"/>
          </a:xfrm>
          <a:prstGeom prst="rect">
            <a:avLst/>
          </a:prstGeom>
          <a:noFill/>
          <a:ln w="19050">
            <a:solidFill>
              <a:schemeClr val="tx1"/>
            </a:solidFill>
          </a:ln>
        </p:spPr>
      </p:pic>
      <p:cxnSp>
        <p:nvCxnSpPr>
          <p:cNvPr id="35" name="Straight Arrow Connector 34"/>
          <p:cNvCxnSpPr/>
          <p:nvPr/>
        </p:nvCxnSpPr>
        <p:spPr>
          <a:xfrm flipH="1">
            <a:off x="8606879" y="3984728"/>
            <a:ext cx="306441" cy="817558"/>
          </a:xfrm>
          <a:prstGeom prst="straightConnector1">
            <a:avLst/>
          </a:prstGeom>
          <a:ln w="952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21544" y="1570530"/>
            <a:ext cx="2679405" cy="2423242"/>
          </a:xfrm>
          <a:prstGeom prst="rect">
            <a:avLst/>
          </a:prstGeom>
          <a:ln w="19050">
            <a:solidFill>
              <a:schemeClr val="tx1"/>
            </a:solidFill>
          </a:ln>
        </p:spPr>
      </p:pic>
      <p:cxnSp>
        <p:nvCxnSpPr>
          <p:cNvPr id="37" name="Straight Arrow Connector 36"/>
          <p:cNvCxnSpPr/>
          <p:nvPr/>
        </p:nvCxnSpPr>
        <p:spPr>
          <a:xfrm>
            <a:off x="7422548" y="3990205"/>
            <a:ext cx="235551" cy="817559"/>
          </a:xfrm>
          <a:prstGeom prst="straightConnector1">
            <a:avLst/>
          </a:prstGeom>
          <a:ln w="952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9744" y="5485307"/>
            <a:ext cx="1492200" cy="64990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99894" y="5457900"/>
            <a:ext cx="907201" cy="553547"/>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46734" y="5286555"/>
            <a:ext cx="920695" cy="1045535"/>
          </a:xfrm>
          <a:prstGeom prst="rect">
            <a:avLst/>
          </a:prstGeom>
        </p:spPr>
      </p:pic>
      <p:pic>
        <p:nvPicPr>
          <p:cNvPr id="39" name="Picture 38"/>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327088" y="5366479"/>
            <a:ext cx="897272" cy="672954"/>
          </a:xfrm>
          <a:prstGeom prst="rect">
            <a:avLst/>
          </a:prstGeom>
        </p:spPr>
      </p:pic>
      <p:pic>
        <p:nvPicPr>
          <p:cNvPr id="40" name="Picture 39"/>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200876" y="5471514"/>
            <a:ext cx="723901" cy="514758"/>
          </a:xfrm>
          <a:prstGeom prst="rect">
            <a:avLst/>
          </a:prstGeom>
        </p:spPr>
      </p:pic>
      <p:pic>
        <p:nvPicPr>
          <p:cNvPr id="41" name="Picture 40"/>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828348" y="5897537"/>
            <a:ext cx="760204" cy="570153"/>
          </a:xfrm>
          <a:prstGeom prst="rect">
            <a:avLst/>
          </a:prstGeom>
        </p:spPr>
      </p:pic>
      <p:sp>
        <p:nvSpPr>
          <p:cNvPr id="42"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Tree>
    <p:extLst>
      <p:ext uri="{BB962C8B-B14F-4D97-AF65-F5344CB8AC3E}">
        <p14:creationId xmlns:p14="http://schemas.microsoft.com/office/powerpoint/2010/main" val="2086150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0-#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0-#ppt_w/2"/>
                                          </p:val>
                                        </p:tav>
                                        <p:tav tm="100000">
                                          <p:val>
                                            <p:strVal val="#ppt_x"/>
                                          </p:val>
                                        </p:tav>
                                      </p:tavLst>
                                    </p:anim>
                                    <p:anim calcmode="lin" valueType="num">
                                      <p:cBhvr additive="base">
                                        <p:cTn id="76" dur="500" fill="hold"/>
                                        <p:tgtEl>
                                          <p:spTgt spid="2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0-#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0-#ppt_w/2"/>
                                          </p:val>
                                        </p:tav>
                                        <p:tav tm="100000">
                                          <p:val>
                                            <p:strVal val="#ppt_x"/>
                                          </p:val>
                                        </p:tav>
                                      </p:tavLst>
                                    </p:anim>
                                    <p:anim calcmode="lin" valueType="num">
                                      <p:cBhvr additive="base">
                                        <p:cTn id="104" dur="500" fill="hold"/>
                                        <p:tgtEl>
                                          <p:spTgt spid="20"/>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0-#ppt_w/2"/>
                                          </p:val>
                                        </p:tav>
                                        <p:tav tm="100000">
                                          <p:val>
                                            <p:strVal val="#ppt_x"/>
                                          </p:val>
                                        </p:tav>
                                      </p:tavLst>
                                    </p:anim>
                                    <p:anim calcmode="lin" valueType="num">
                                      <p:cBhvr additive="base">
                                        <p:cTn id="108" dur="500" fill="hold"/>
                                        <p:tgtEl>
                                          <p:spTgt spid="19"/>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0-#ppt_w/2"/>
                                          </p:val>
                                        </p:tav>
                                        <p:tav tm="100000">
                                          <p:val>
                                            <p:strVal val="#ppt_x"/>
                                          </p:val>
                                        </p:tav>
                                      </p:tavLst>
                                    </p:anim>
                                    <p:anim calcmode="lin" valueType="num">
                                      <p:cBhvr additive="base">
                                        <p:cTn id="11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3" grpId="0"/>
      <p:bldP spid="14" grpId="0"/>
      <p:bldP spid="15" grpId="0" animBg="1"/>
      <p:bldP spid="19" grpId="0"/>
      <p:bldP spid="20" grpId="0" animBg="1"/>
      <p:bldP spid="21" grpId="0"/>
      <p:bldP spid="24" grpId="0"/>
      <p:bldP spid="25" grpId="0" animBg="1"/>
      <p:bldP spid="26" grpId="0"/>
      <p:bldP spid="27"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56AFAE-2175-4E8D-BD75-EAA2C41CC036}" type="slidenum">
              <a:rPr lang="ar-AE" smtClean="0"/>
              <a:t>4</a:t>
            </a:fld>
            <a:endParaRPr lang="ar-AE"/>
          </a:p>
        </p:txBody>
      </p:sp>
      <p:sp>
        <p:nvSpPr>
          <p:cNvPr id="5" name="Content Placeholder 6">
            <a:extLst>
              <a:ext uri="{FF2B5EF4-FFF2-40B4-BE49-F238E27FC236}">
                <a16:creationId xmlns:a16="http://schemas.microsoft.com/office/drawing/2014/main" id="{084AD086-57AC-41BA-A903-FD4A2FAD3CD0}"/>
              </a:ext>
            </a:extLst>
          </p:cNvPr>
          <p:cNvSpPr txBox="1">
            <a:spLocks/>
          </p:cNvSpPr>
          <p:nvPr/>
        </p:nvSpPr>
        <p:spPr>
          <a:xfrm>
            <a:off x="448625" y="1488158"/>
            <a:ext cx="3840405" cy="4564132"/>
          </a:xfrm>
          <a:prstGeom prst="rect">
            <a:avLst/>
          </a:prstGeom>
        </p:spPr>
        <p:txBody>
          <a:bodyPr vert="horz" lIns="0" tIns="0" rIns="0" bIns="0" rtlCol="0">
            <a:no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sz="1600" i="1" dirty="0">
                <a:solidFill>
                  <a:schemeClr val="tx1"/>
                </a:solidFill>
              </a:rPr>
              <a:t>Previous work - Test Plan</a:t>
            </a:r>
          </a:p>
          <a:p>
            <a:pPr lvl="2"/>
            <a:r>
              <a:rPr lang="en-GB" sz="1600" dirty="0"/>
              <a:t>Test blocks manufactured from LMDw </a:t>
            </a:r>
            <a:r>
              <a:rPr lang="en-GB" sz="1600" dirty="0" err="1"/>
              <a:t>Ti</a:t>
            </a:r>
            <a:r>
              <a:rPr lang="en-GB" sz="1600" dirty="0"/>
              <a:t> walls </a:t>
            </a:r>
          </a:p>
          <a:p>
            <a:pPr lvl="2"/>
            <a:r>
              <a:rPr lang="en-GB" sz="1600" dirty="0"/>
              <a:t>Inspection from baseplate</a:t>
            </a:r>
          </a:p>
          <a:p>
            <a:pPr lvl="3"/>
            <a:r>
              <a:rPr lang="en-GB" sz="1282" dirty="0"/>
              <a:t>use standard Pulse Echo Phased Array</a:t>
            </a:r>
          </a:p>
          <a:p>
            <a:pPr lvl="3"/>
            <a:r>
              <a:rPr lang="en-GB" sz="1282" dirty="0"/>
              <a:t>Use FMC/TFM technology (2D encoded)</a:t>
            </a:r>
          </a:p>
          <a:p>
            <a:pPr lvl="2"/>
            <a:r>
              <a:rPr lang="en-GB" sz="1600" dirty="0"/>
              <a:t>direct wall inspection</a:t>
            </a:r>
          </a:p>
          <a:p>
            <a:pPr lvl="3"/>
            <a:r>
              <a:rPr lang="en-GB" sz="1282" dirty="0"/>
              <a:t>use standard Pulse Echo Phased Array</a:t>
            </a:r>
          </a:p>
          <a:p>
            <a:pPr lvl="3"/>
            <a:r>
              <a:rPr lang="en-GB" sz="1282" dirty="0"/>
              <a:t>Longitudinal &amp; Shear wave techniques</a:t>
            </a:r>
          </a:p>
          <a:p>
            <a:pPr lvl="3"/>
            <a:r>
              <a:rPr lang="en-GB" sz="1282" dirty="0"/>
              <a:t>Through Transmission</a:t>
            </a:r>
          </a:p>
          <a:p>
            <a:pPr lvl="2"/>
            <a:r>
              <a:rPr lang="en-GB" sz="1600" dirty="0"/>
              <a:t>Artificial Defects:</a:t>
            </a:r>
          </a:p>
          <a:p>
            <a:pPr lvl="3"/>
            <a:r>
              <a:rPr lang="en-GB" sz="1282" dirty="0"/>
              <a:t>Spherical bottomed holes</a:t>
            </a:r>
          </a:p>
          <a:p>
            <a:pPr lvl="3"/>
            <a:r>
              <a:rPr lang="en-GB" sz="1282" dirty="0"/>
              <a:t>Flat bottomed holes</a:t>
            </a:r>
          </a:p>
          <a:p>
            <a:pPr lvl="3"/>
            <a:r>
              <a:rPr lang="en-GB" sz="1282" dirty="0"/>
              <a:t>EDM notch defects</a:t>
            </a:r>
          </a:p>
          <a:p>
            <a:pPr lvl="2"/>
            <a:r>
              <a:rPr lang="en-GB" sz="1600" dirty="0"/>
              <a:t>Scan time / Setup time</a:t>
            </a:r>
          </a:p>
          <a:p>
            <a:pPr lvl="2"/>
            <a:endParaRPr lang="en-GB" sz="1600" dirty="0"/>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51919" y="5054092"/>
            <a:ext cx="1767222" cy="1325417"/>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20205" y="5077805"/>
            <a:ext cx="1814834" cy="1361126"/>
          </a:xfrm>
          <a:prstGeom prst="rect">
            <a:avLst/>
          </a:prstGeom>
        </p:spPr>
      </p:pic>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51919" y="1738760"/>
            <a:ext cx="1767222" cy="1325417"/>
          </a:xfrm>
          <a:prstGeom prst="rect">
            <a:avLst/>
          </a:prstGeom>
        </p:spPr>
      </p:pic>
      <p:pic>
        <p:nvPicPr>
          <p:cNvPr id="13" name="Picture 12"/>
          <p:cNvPicPr>
            <a:picLocks noChangeAspect="1"/>
          </p:cNvPicPr>
          <p:nvPr/>
        </p:nvPicPr>
        <p:blipFill rotWithShape="1">
          <a:blip r:embed="rId6" cstate="hqprint">
            <a:extLst>
              <a:ext uri="{28A0092B-C50C-407E-A947-70E740481C1C}">
                <a14:useLocalDpi xmlns:a14="http://schemas.microsoft.com/office/drawing/2010/main" val="0"/>
              </a:ext>
            </a:extLst>
          </a:blip>
          <a:srcRect l="7778" r="8788" b="20808"/>
          <a:stretch/>
        </p:blipFill>
        <p:spPr>
          <a:xfrm flipH="1">
            <a:off x="4857246" y="3396426"/>
            <a:ext cx="1861895" cy="1325417"/>
          </a:xfrm>
          <a:prstGeom prst="rect">
            <a:avLst/>
          </a:prstGeom>
        </p:spPr>
      </p:pic>
      <p:pic>
        <p:nvPicPr>
          <p:cNvPr id="14" name="Picture 13"/>
          <p:cNvPicPr>
            <a:picLocks noChangeAspect="1"/>
          </p:cNvPicPr>
          <p:nvPr/>
        </p:nvPicPr>
        <p:blipFill rotWithShape="1">
          <a:blip r:embed="rId7" cstate="hqprint">
            <a:extLst>
              <a:ext uri="{28A0092B-C50C-407E-A947-70E740481C1C}">
                <a14:useLocalDpi xmlns:a14="http://schemas.microsoft.com/office/drawing/2010/main" val="0"/>
              </a:ext>
            </a:extLst>
          </a:blip>
          <a:srcRect l="9690" t="7752" r="14728" b="15762"/>
          <a:stretch/>
        </p:blipFill>
        <p:spPr>
          <a:xfrm>
            <a:off x="9120205" y="3396426"/>
            <a:ext cx="1801092" cy="1366983"/>
          </a:xfrm>
          <a:prstGeom prst="rect">
            <a:avLst/>
          </a:prstGeom>
        </p:spPr>
      </p:pic>
      <p:sp>
        <p:nvSpPr>
          <p:cNvPr id="12" name="Rectangle 11"/>
          <p:cNvSpPr/>
          <p:nvPr/>
        </p:nvSpPr>
        <p:spPr>
          <a:xfrm>
            <a:off x="7407258" y="1506693"/>
            <a:ext cx="1472515" cy="431973"/>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r>
              <a:rPr lang="en-GB" sz="1400" b="1" dirty="0"/>
              <a:t>Test Blocks</a:t>
            </a:r>
          </a:p>
        </p:txBody>
      </p:sp>
      <p:pic>
        <p:nvPicPr>
          <p:cNvPr id="2" name="Picture 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150745" y="1736263"/>
            <a:ext cx="1770552" cy="1327914"/>
          </a:xfrm>
          <a:prstGeom prst="rect">
            <a:avLst/>
          </a:prstGeom>
        </p:spPr>
      </p:pic>
      <p:sp>
        <p:nvSpPr>
          <p:cNvPr id="18" name="Rectangle 17"/>
          <p:cNvSpPr/>
          <p:nvPr/>
        </p:nvSpPr>
        <p:spPr>
          <a:xfrm>
            <a:off x="7159731" y="2622823"/>
            <a:ext cx="1603270" cy="918414"/>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r>
              <a:rPr lang="en-GB" sz="1400" b="1" dirty="0"/>
              <a:t>Stepped blocks </a:t>
            </a:r>
            <a:r>
              <a:rPr lang="en-GB" sz="1400" dirty="0"/>
              <a:t>PE FMC/TFM inspection from baseplate</a:t>
            </a:r>
          </a:p>
        </p:txBody>
      </p:sp>
      <p:cxnSp>
        <p:nvCxnSpPr>
          <p:cNvPr id="20" name="Straight Arrow Connector 19"/>
          <p:cNvCxnSpPr/>
          <p:nvPr/>
        </p:nvCxnSpPr>
        <p:spPr>
          <a:xfrm flipH="1" flipV="1">
            <a:off x="6305550" y="2525478"/>
            <a:ext cx="828675" cy="285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6545291" y="3420828"/>
            <a:ext cx="531054" cy="216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8776543" y="2622823"/>
            <a:ext cx="526602" cy="1979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8503292" y="3361968"/>
            <a:ext cx="802293" cy="307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6454145" y="5363039"/>
            <a:ext cx="461346" cy="2967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6786156" y="4741331"/>
            <a:ext cx="2334049" cy="918414"/>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pPr algn="ctr"/>
            <a:r>
              <a:rPr lang="en-GB" sz="1400" b="1" dirty="0"/>
              <a:t>Inspection from web</a:t>
            </a:r>
          </a:p>
          <a:p>
            <a:pPr marL="285750" indent="-285750">
              <a:buFont typeface="Arial" panose="020B0604020202020204" pitchFamily="34" charset="0"/>
              <a:buChar char="•"/>
            </a:pPr>
            <a:r>
              <a:rPr lang="en-GB" sz="1400" dirty="0"/>
              <a:t>Use PAUT, Shear wave and TT inspection techniques</a:t>
            </a:r>
          </a:p>
          <a:p>
            <a:pPr marL="285750" indent="-285750">
              <a:buFont typeface="Arial" panose="020B0604020202020204" pitchFamily="34" charset="0"/>
              <a:buChar char="•"/>
            </a:pPr>
            <a:r>
              <a:rPr lang="en-GB" sz="1400" dirty="0"/>
              <a:t>SBH and EDM notch defects</a:t>
            </a:r>
          </a:p>
        </p:txBody>
      </p:sp>
      <p:cxnSp>
        <p:nvCxnSpPr>
          <p:cNvPr id="32" name="Straight Arrow Connector 31"/>
          <p:cNvCxnSpPr/>
          <p:nvPr/>
        </p:nvCxnSpPr>
        <p:spPr>
          <a:xfrm>
            <a:off x="8879773" y="5562368"/>
            <a:ext cx="480864" cy="2406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
        <p:nvSpPr>
          <p:cNvPr id="6" name="Rectangle 5"/>
          <p:cNvSpPr/>
          <p:nvPr/>
        </p:nvSpPr>
        <p:spPr>
          <a:xfrm>
            <a:off x="4857246" y="1593327"/>
            <a:ext cx="1947414" cy="1574416"/>
          </a:xfrm>
          <a:prstGeom prst="rect">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6" name="Rectangle 25"/>
          <p:cNvSpPr/>
          <p:nvPr/>
        </p:nvSpPr>
        <p:spPr>
          <a:xfrm>
            <a:off x="9053845" y="1602404"/>
            <a:ext cx="1947414" cy="1574416"/>
          </a:xfrm>
          <a:prstGeom prst="rect">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7" name="Rectangle 26"/>
          <p:cNvSpPr/>
          <p:nvPr/>
        </p:nvSpPr>
        <p:spPr>
          <a:xfrm>
            <a:off x="9018770" y="3261108"/>
            <a:ext cx="2027422" cy="1574416"/>
          </a:xfrm>
          <a:prstGeom prst="rect">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8" name="Rectangle 27"/>
          <p:cNvSpPr/>
          <p:nvPr/>
        </p:nvSpPr>
        <p:spPr>
          <a:xfrm>
            <a:off x="4783498" y="3252502"/>
            <a:ext cx="2027422" cy="1574416"/>
          </a:xfrm>
          <a:prstGeom prst="rect">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0" name="Title 1"/>
          <p:cNvSpPr>
            <a:spLocks noGrp="1"/>
          </p:cNvSpPr>
          <p:nvPr>
            <p:ph type="title"/>
          </p:nvPr>
        </p:nvSpPr>
        <p:spPr>
          <a:xfrm>
            <a:off x="1344026" y="355409"/>
            <a:ext cx="10356771" cy="907200"/>
          </a:xfrm>
        </p:spPr>
        <p:txBody>
          <a:bodyPr anchor="ctr"/>
          <a:lstStyle/>
          <a:p>
            <a:r>
              <a:rPr lang="en-GB" sz="2400" dirty="0" err="1"/>
              <a:t>LMDw</a:t>
            </a:r>
            <a:r>
              <a:rPr lang="en-GB" sz="2400" dirty="0"/>
              <a:t>: NDT technique development for TRL4</a:t>
            </a:r>
            <a:endParaRPr lang="ar-AE" sz="2400" dirty="0"/>
          </a:p>
        </p:txBody>
      </p:sp>
      <p:sp>
        <p:nvSpPr>
          <p:cNvPr id="31"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
        <p:nvSpPr>
          <p:cNvPr id="33"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a:xfrm>
            <a:off x="1344027" y="182452"/>
            <a:ext cx="2574000" cy="152396"/>
          </a:xfrm>
        </p:spPr>
        <p:txBody>
          <a:bodyPr/>
          <a:lstStyle/>
          <a:p>
            <a:r>
              <a:rPr lang="en-GB"/>
              <a:t>GKN-ETQ-259</a:t>
            </a:r>
            <a:endParaRPr lang="ar-AE" dirty="0"/>
          </a:p>
        </p:txBody>
      </p:sp>
    </p:spTree>
    <p:extLst>
      <p:ext uri="{BB962C8B-B14F-4D97-AF65-F5344CB8AC3E}">
        <p14:creationId xmlns:p14="http://schemas.microsoft.com/office/powerpoint/2010/main" val="2227009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56AFAE-2175-4E8D-BD75-EAA2C41CC036}" type="slidenum">
              <a:rPr lang="ar-AE" smtClean="0"/>
              <a:t>5</a:t>
            </a:fld>
            <a:endParaRPr lang="ar-AE"/>
          </a:p>
        </p:txBody>
      </p:sp>
      <p:sp>
        <p:nvSpPr>
          <p:cNvPr id="6" name="Content Placeholder 6">
            <a:extLst>
              <a:ext uri="{FF2B5EF4-FFF2-40B4-BE49-F238E27FC236}">
                <a16:creationId xmlns:a16="http://schemas.microsoft.com/office/drawing/2014/main" id="{084AD086-57AC-41BA-A903-FD4A2FAD3CD0}"/>
              </a:ext>
            </a:extLst>
          </p:cNvPr>
          <p:cNvSpPr txBox="1">
            <a:spLocks/>
          </p:cNvSpPr>
          <p:nvPr/>
        </p:nvSpPr>
        <p:spPr>
          <a:xfrm>
            <a:off x="448625" y="1488158"/>
            <a:ext cx="3036256" cy="2565682"/>
          </a:xfrm>
          <a:prstGeom prst="rect">
            <a:avLst/>
          </a:prstGeom>
        </p:spPr>
        <p:txBody>
          <a:bodyPr vert="horz" lIns="0" tIns="0" rIns="0" bIns="0" rtlCol="0">
            <a:no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sz="1600" i="1" dirty="0">
                <a:solidFill>
                  <a:schemeClr val="tx1"/>
                </a:solidFill>
              </a:rPr>
              <a:t>Previous work - Results</a:t>
            </a:r>
          </a:p>
          <a:p>
            <a:pPr lvl="2"/>
            <a:r>
              <a:rPr lang="en-GB" sz="1600" dirty="0"/>
              <a:t>Defect Detection with TFM using stitched scans</a:t>
            </a:r>
          </a:p>
          <a:p>
            <a:pPr lvl="3"/>
            <a:endParaRPr lang="en-GB" sz="1282"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1052" y="2593956"/>
            <a:ext cx="1946512" cy="1459884"/>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5235"/>
          <a:stretch/>
        </p:blipFill>
        <p:spPr>
          <a:xfrm>
            <a:off x="3373120" y="1404398"/>
            <a:ext cx="8707119" cy="5168395"/>
          </a:xfrm>
          <a:prstGeom prst="rect">
            <a:avLst/>
          </a:prstGeom>
        </p:spPr>
      </p:pic>
      <p:sp>
        <p:nvSpPr>
          <p:cNvPr id="13" name="Rectangle 12"/>
          <p:cNvSpPr/>
          <p:nvPr/>
        </p:nvSpPr>
        <p:spPr>
          <a:xfrm>
            <a:off x="9377051" y="2517698"/>
            <a:ext cx="1976750" cy="774142"/>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r>
              <a:rPr lang="en-GB" sz="1400" dirty="0"/>
              <a:t>C-scan gated around defect on second step</a:t>
            </a:r>
          </a:p>
        </p:txBody>
      </p:sp>
      <p:sp>
        <p:nvSpPr>
          <p:cNvPr id="21" name="Rectangle 20"/>
          <p:cNvSpPr/>
          <p:nvPr/>
        </p:nvSpPr>
        <p:spPr>
          <a:xfrm>
            <a:off x="5678811" y="2517698"/>
            <a:ext cx="864229" cy="414870"/>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r>
              <a:rPr lang="en-GB" sz="1400" dirty="0"/>
              <a:t>B-scan</a:t>
            </a:r>
          </a:p>
        </p:txBody>
      </p:sp>
      <p:pic>
        <p:nvPicPr>
          <p:cNvPr id="22" name="Picture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304730" y="4517442"/>
            <a:ext cx="2078593" cy="1558945"/>
          </a:xfrm>
          <a:prstGeom prst="rect">
            <a:avLst/>
          </a:prstGeom>
        </p:spPr>
      </p:pic>
      <p:sp>
        <p:nvSpPr>
          <p:cNvPr id="11" name="TextBox 10"/>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
        <p:nvSpPr>
          <p:cNvPr id="2" name="Oval 1"/>
          <p:cNvSpPr/>
          <p:nvPr/>
        </p:nvSpPr>
        <p:spPr>
          <a:xfrm>
            <a:off x="4883131" y="2351313"/>
            <a:ext cx="252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4" name="Oval 13"/>
          <p:cNvSpPr/>
          <p:nvPr/>
        </p:nvSpPr>
        <p:spPr>
          <a:xfrm>
            <a:off x="4904899" y="2764968"/>
            <a:ext cx="252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Oval 14"/>
          <p:cNvSpPr/>
          <p:nvPr/>
        </p:nvSpPr>
        <p:spPr>
          <a:xfrm>
            <a:off x="6341814" y="3483423"/>
            <a:ext cx="252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Oval 15"/>
          <p:cNvSpPr/>
          <p:nvPr/>
        </p:nvSpPr>
        <p:spPr>
          <a:xfrm>
            <a:off x="6396240" y="3853541"/>
            <a:ext cx="252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Oval 16"/>
          <p:cNvSpPr/>
          <p:nvPr/>
        </p:nvSpPr>
        <p:spPr>
          <a:xfrm>
            <a:off x="7876696" y="4942113"/>
            <a:ext cx="252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8" name="Oval 17"/>
          <p:cNvSpPr/>
          <p:nvPr/>
        </p:nvSpPr>
        <p:spPr>
          <a:xfrm>
            <a:off x="7876696" y="4931227"/>
            <a:ext cx="252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9" name="Oval 18"/>
          <p:cNvSpPr/>
          <p:nvPr/>
        </p:nvSpPr>
        <p:spPr>
          <a:xfrm>
            <a:off x="7920240" y="5486402"/>
            <a:ext cx="252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0" name="Oval 19"/>
          <p:cNvSpPr/>
          <p:nvPr/>
        </p:nvSpPr>
        <p:spPr>
          <a:xfrm>
            <a:off x="9857901" y="3485941"/>
            <a:ext cx="360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3" name="Oval 22"/>
          <p:cNvSpPr/>
          <p:nvPr/>
        </p:nvSpPr>
        <p:spPr>
          <a:xfrm>
            <a:off x="9901441" y="3856058"/>
            <a:ext cx="360000" cy="252000"/>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4" name="Title 1"/>
          <p:cNvSpPr>
            <a:spLocks noGrp="1"/>
          </p:cNvSpPr>
          <p:nvPr>
            <p:ph type="title"/>
          </p:nvPr>
        </p:nvSpPr>
        <p:spPr>
          <a:xfrm>
            <a:off x="1344027" y="355409"/>
            <a:ext cx="9510020" cy="907200"/>
          </a:xfrm>
        </p:spPr>
        <p:txBody>
          <a:bodyPr anchor="ctr"/>
          <a:lstStyle/>
          <a:p>
            <a:r>
              <a:rPr lang="en-GB" sz="2400" dirty="0" err="1"/>
              <a:t>LMDw</a:t>
            </a:r>
            <a:r>
              <a:rPr lang="en-GB" sz="2400" dirty="0"/>
              <a:t>: NDT technique development for TRL4</a:t>
            </a:r>
            <a:endParaRPr lang="ar-AE" sz="2400" dirty="0"/>
          </a:p>
        </p:txBody>
      </p:sp>
      <p:sp>
        <p:nvSpPr>
          <p:cNvPr id="25"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
        <p:nvSpPr>
          <p:cNvPr id="26"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a:xfrm>
            <a:off x="1344027" y="182452"/>
            <a:ext cx="2574000" cy="152396"/>
          </a:xfrm>
        </p:spPr>
        <p:txBody>
          <a:bodyPr/>
          <a:lstStyle/>
          <a:p>
            <a:r>
              <a:rPr lang="en-GB"/>
              <a:t>GKN-ETQ-259</a:t>
            </a:r>
            <a:endParaRPr lang="ar-AE" dirty="0"/>
          </a:p>
        </p:txBody>
      </p:sp>
    </p:spTree>
    <p:extLst>
      <p:ext uri="{BB962C8B-B14F-4D97-AF65-F5344CB8AC3E}">
        <p14:creationId xmlns:p14="http://schemas.microsoft.com/office/powerpoint/2010/main" val="2695859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56AFAE-2175-4E8D-BD75-EAA2C41CC036}" type="slidenum">
              <a:rPr lang="ar-AE" smtClean="0"/>
              <a:t>6</a:t>
            </a:fld>
            <a:endParaRPr lang="ar-AE"/>
          </a:p>
        </p:txBody>
      </p:sp>
      <p:sp>
        <p:nvSpPr>
          <p:cNvPr id="6" name="Content Placeholder 6">
            <a:extLst>
              <a:ext uri="{FF2B5EF4-FFF2-40B4-BE49-F238E27FC236}">
                <a16:creationId xmlns:a16="http://schemas.microsoft.com/office/drawing/2014/main" id="{084AD086-57AC-41BA-A903-FD4A2FAD3CD0}"/>
              </a:ext>
            </a:extLst>
          </p:cNvPr>
          <p:cNvSpPr txBox="1">
            <a:spLocks/>
          </p:cNvSpPr>
          <p:nvPr/>
        </p:nvSpPr>
        <p:spPr>
          <a:xfrm>
            <a:off x="448625" y="1488158"/>
            <a:ext cx="5942016" cy="4170962"/>
          </a:xfrm>
          <a:prstGeom prst="rect">
            <a:avLst/>
          </a:prstGeom>
        </p:spPr>
        <p:txBody>
          <a:bodyPr vert="horz" lIns="0" tIns="0" rIns="0" bIns="0" rtlCol="0">
            <a:no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sz="1600" i="1" dirty="0">
                <a:solidFill>
                  <a:schemeClr val="tx1"/>
                </a:solidFill>
              </a:rPr>
              <a:t>Previous work – conclusions from tests</a:t>
            </a:r>
          </a:p>
          <a:p>
            <a:pPr lvl="2"/>
            <a:r>
              <a:rPr lang="en-GB" sz="1600" dirty="0"/>
              <a:t>Principle technique used was longitudinal Pulse Echo FMC/TFM inspection from the bottom of the baseplate</a:t>
            </a:r>
          </a:p>
          <a:p>
            <a:pPr lvl="2"/>
            <a:r>
              <a:rPr lang="en-GB" sz="1600" dirty="0"/>
              <a:t>Test blocks are similar to those described in AMS-STD-2154E</a:t>
            </a:r>
          </a:p>
          <a:p>
            <a:pPr lvl="2"/>
            <a:r>
              <a:rPr lang="en-GB" sz="1600" dirty="0"/>
              <a:t>Use of TFM stitched scans</a:t>
            </a:r>
          </a:p>
          <a:p>
            <a:pPr lvl="2"/>
            <a:r>
              <a:rPr lang="en-GB" sz="1600" dirty="0"/>
              <a:t>Preferred scan orientation / test setup</a:t>
            </a:r>
          </a:p>
          <a:p>
            <a:pPr lvl="2"/>
            <a:r>
              <a:rPr lang="en-GB" sz="1600" dirty="0"/>
              <a:t>Other observations</a:t>
            </a:r>
          </a:p>
          <a:p>
            <a:pPr lvl="3"/>
            <a:r>
              <a:rPr lang="en-GB" sz="1400" dirty="0"/>
              <a:t>Effect of component distortion</a:t>
            </a:r>
          </a:p>
          <a:p>
            <a:pPr lvl="3"/>
            <a:r>
              <a:rPr lang="en-GB" sz="1400" dirty="0"/>
              <a:t>Effect of grain boundary noise</a:t>
            </a:r>
          </a:p>
          <a:p>
            <a:pPr lvl="3"/>
            <a:r>
              <a:rPr lang="en-GB" sz="1400" dirty="0"/>
              <a:t>Scan orientation</a:t>
            </a:r>
          </a:p>
          <a:p>
            <a:pPr lvl="3"/>
            <a:r>
              <a:rPr lang="en-GB" sz="1400" dirty="0"/>
              <a:t>Probe alignment, probe offset and velocity correction – critical parameters for TFM in a scanning tank</a:t>
            </a:r>
          </a:p>
          <a:p>
            <a:pPr lvl="3"/>
            <a:r>
              <a:rPr lang="en-GB" sz="1400" dirty="0"/>
              <a:t>Speed of System for FMC/TFM acquisition</a:t>
            </a:r>
          </a:p>
          <a:p>
            <a:pPr lvl="3"/>
            <a:endParaRPr lang="en-GB" sz="1282" dirty="0"/>
          </a:p>
          <a:p>
            <a:pPr lvl="2"/>
            <a:endParaRPr lang="en-GB" sz="1600" dirty="0"/>
          </a:p>
          <a:p>
            <a:pPr lvl="2"/>
            <a:endParaRPr lang="en-GB" sz="1600" dirty="0"/>
          </a:p>
          <a:p>
            <a:pPr lvl="2"/>
            <a:endParaRPr lang="en-GB" sz="1600" dirty="0"/>
          </a:p>
          <a:p>
            <a:pPr lvl="2"/>
            <a:endParaRPr lang="en-GB" sz="1600" dirty="0"/>
          </a:p>
          <a:p>
            <a:pPr lvl="2"/>
            <a:endParaRPr lang="en-GB" sz="1600" dirty="0"/>
          </a:p>
        </p:txBody>
      </p:sp>
      <p:sp>
        <p:nvSpPr>
          <p:cNvPr id="7" name="TextBox 6"/>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
        <p:nvSpPr>
          <p:cNvPr id="9" name="Title 1"/>
          <p:cNvSpPr>
            <a:spLocks noGrp="1"/>
          </p:cNvSpPr>
          <p:nvPr>
            <p:ph type="title"/>
          </p:nvPr>
        </p:nvSpPr>
        <p:spPr>
          <a:xfrm>
            <a:off x="1344026" y="355409"/>
            <a:ext cx="9486269" cy="907200"/>
          </a:xfrm>
        </p:spPr>
        <p:txBody>
          <a:bodyPr anchor="ctr"/>
          <a:lstStyle/>
          <a:p>
            <a:r>
              <a:rPr lang="en-GB" sz="2400" dirty="0" err="1"/>
              <a:t>LMDw</a:t>
            </a:r>
            <a:r>
              <a:rPr lang="en-GB" sz="2400" dirty="0"/>
              <a:t>: NDT technique development for TRL4</a:t>
            </a:r>
            <a:endParaRPr lang="ar-AE" sz="2400" dirty="0"/>
          </a:p>
        </p:txBody>
      </p:sp>
      <p:sp>
        <p:nvSpPr>
          <p:cNvPr id="11"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54017" y="3716202"/>
            <a:ext cx="3566491" cy="2674868"/>
          </a:xfrm>
          <a:prstGeom prst="rect">
            <a:avLst/>
          </a:prstGeom>
        </p:spPr>
      </p:pic>
      <p:pic>
        <p:nvPicPr>
          <p:cNvPr id="5" name="Picture 4"/>
          <p:cNvPicPr>
            <a:picLocks noChangeAspect="1"/>
          </p:cNvPicPr>
          <p:nvPr/>
        </p:nvPicPr>
        <p:blipFill rotWithShape="1">
          <a:blip r:embed="rId3" cstate="hqprint">
            <a:extLst>
              <a:ext uri="{28A0092B-C50C-407E-A947-70E740481C1C}">
                <a14:useLocalDpi xmlns:a14="http://schemas.microsoft.com/office/drawing/2010/main" val="0"/>
              </a:ext>
            </a:extLst>
          </a:blip>
          <a:srcRect l="21942" t="8116" r="24319" b="13276"/>
          <a:stretch/>
        </p:blipFill>
        <p:spPr>
          <a:xfrm>
            <a:off x="9509141" y="1488095"/>
            <a:ext cx="1900981" cy="2085543"/>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50378" y="1439873"/>
            <a:ext cx="2702372" cy="2099065"/>
          </a:xfrm>
          <a:prstGeom prst="rect">
            <a:avLst/>
          </a:prstGeom>
        </p:spPr>
      </p:pic>
      <p:sp>
        <p:nvSpPr>
          <p:cNvPr id="10"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a:xfrm>
            <a:off x="1344027" y="182452"/>
            <a:ext cx="2574000" cy="152396"/>
          </a:xfrm>
        </p:spPr>
        <p:txBody>
          <a:bodyPr/>
          <a:lstStyle/>
          <a:p>
            <a:r>
              <a:rPr lang="en-GB"/>
              <a:t>GKN-ETQ-259</a:t>
            </a:r>
            <a:endParaRPr lang="ar-AE" dirty="0"/>
          </a:p>
        </p:txBody>
      </p:sp>
    </p:spTree>
    <p:extLst>
      <p:ext uri="{BB962C8B-B14F-4D97-AF65-F5344CB8AC3E}">
        <p14:creationId xmlns:p14="http://schemas.microsoft.com/office/powerpoint/2010/main" val="684193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 calcmode="lin" valueType="num">
                                      <p:cBhvr additive="base">
                                        <p:cTn id="13"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 calcmode="lin" valueType="num">
                                      <p:cBhvr additive="base">
                                        <p:cTn id="25"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6E2-3F4C-4EB4-B50E-12D5A161C6F9}"/>
              </a:ext>
            </a:extLst>
          </p:cNvPr>
          <p:cNvSpPr>
            <a:spLocks noGrp="1"/>
          </p:cNvSpPr>
          <p:nvPr>
            <p:ph type="title"/>
          </p:nvPr>
        </p:nvSpPr>
        <p:spPr/>
        <p:txBody>
          <a:bodyPr anchor="ctr"/>
          <a:lstStyle/>
          <a:p>
            <a:r>
              <a:rPr lang="en-GB" dirty="0"/>
              <a:t>BINDT Aerospace workshop – UT TFM for </a:t>
            </a:r>
            <a:r>
              <a:rPr lang="en-GB" dirty="0" err="1"/>
              <a:t>LMDw</a:t>
            </a:r>
            <a:endParaRPr lang="ar-AE" dirty="0"/>
          </a:p>
        </p:txBody>
      </p:sp>
      <p:sp>
        <p:nvSpPr>
          <p:cNvPr id="4"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p:txBody>
          <a:bodyPr/>
          <a:lstStyle/>
          <a:p>
            <a:r>
              <a:rPr lang="en-GB"/>
              <a:t>GKN-ETQ-259</a:t>
            </a:r>
            <a:endParaRPr lang="ar-AE" dirty="0"/>
          </a:p>
        </p:txBody>
      </p:sp>
      <p:sp>
        <p:nvSpPr>
          <p:cNvPr id="5" name="Slide Number Placeholder 4">
            <a:extLst>
              <a:ext uri="{FF2B5EF4-FFF2-40B4-BE49-F238E27FC236}">
                <a16:creationId xmlns:a16="http://schemas.microsoft.com/office/drawing/2014/main" id="{E93E4E37-D94A-4365-9825-FA22C51EE85C}"/>
              </a:ext>
            </a:extLst>
          </p:cNvPr>
          <p:cNvSpPr>
            <a:spLocks noGrp="1"/>
          </p:cNvSpPr>
          <p:nvPr>
            <p:ph type="sldNum" sz="quarter" idx="12"/>
          </p:nvPr>
        </p:nvSpPr>
        <p:spPr/>
        <p:txBody>
          <a:bodyPr/>
          <a:lstStyle/>
          <a:p>
            <a:fld id="{0256AFAE-2175-4E8D-BD75-EAA2C41CC036}" type="slidenum">
              <a:rPr lang="ar-AE" smtClean="0"/>
              <a:pPr/>
              <a:t>7</a:t>
            </a:fld>
            <a:endParaRPr lang="ar-AE"/>
          </a:p>
        </p:txBody>
      </p:sp>
      <p:sp>
        <p:nvSpPr>
          <p:cNvPr id="7" name="Text Placeholder 2"/>
          <p:cNvSpPr txBox="1">
            <a:spLocks/>
          </p:cNvSpPr>
          <p:nvPr/>
        </p:nvSpPr>
        <p:spPr>
          <a:xfrm>
            <a:off x="272234" y="1490024"/>
            <a:ext cx="5683293" cy="2212664"/>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i="1" kern="0" dirty="0"/>
              <a:t>Gaps &amp; Issues</a:t>
            </a:r>
          </a:p>
          <a:p>
            <a:pPr lvl="2" defTabSz="914400">
              <a:defRPr/>
            </a:pPr>
            <a:r>
              <a:rPr lang="en-GB" sz="1600" kern="0" dirty="0"/>
              <a:t>Component distortion and misalignment</a:t>
            </a:r>
          </a:p>
          <a:p>
            <a:pPr lvl="2" defTabSz="914400">
              <a:defRPr/>
            </a:pPr>
            <a:endParaRPr lang="en-GB" sz="1600" kern="0" dirty="0"/>
          </a:p>
          <a:p>
            <a:pPr lvl="2" defTabSz="914400">
              <a:defRPr/>
            </a:pPr>
            <a:r>
              <a:rPr lang="en-GB" sz="1600" kern="0" dirty="0"/>
              <a:t>Standard compliance – standards that are meant for wrought components can guide test block definition</a:t>
            </a:r>
          </a:p>
          <a:p>
            <a:pPr lvl="2" defTabSz="914400">
              <a:defRPr/>
            </a:pPr>
            <a:endParaRPr lang="en-GB" sz="1600" kern="0" dirty="0"/>
          </a:p>
          <a:p>
            <a:pPr lvl="2" defTabSz="914400">
              <a:defRPr/>
            </a:pPr>
            <a:r>
              <a:rPr lang="en-GB" sz="1600" kern="0" dirty="0"/>
              <a:t>Coverage – For deep/high walls, another means is needed to inspect the walls: Use shear waves from the side</a:t>
            </a:r>
          </a:p>
          <a:p>
            <a:pPr lvl="2" defTabSz="914400">
              <a:defRPr/>
            </a:pPr>
            <a:endParaRPr lang="en-GB" sz="1600" kern="0" dirty="0"/>
          </a:p>
          <a:p>
            <a:pPr lvl="2" defTabSz="914400">
              <a:defRPr/>
            </a:pPr>
            <a:r>
              <a:rPr lang="en-GB" sz="1600" kern="0" dirty="0"/>
              <a:t>Detectable defect size: GKN M&amp;P require smaller defects to be found to show we can meet HCF properties</a:t>
            </a:r>
          </a:p>
        </p:txBody>
      </p:sp>
      <p:sp>
        <p:nvSpPr>
          <p:cNvPr id="6" name="Rectangle 5"/>
          <p:cNvSpPr/>
          <p:nvPr/>
        </p:nvSpPr>
        <p:spPr>
          <a:xfrm>
            <a:off x="9992651" y="1569537"/>
            <a:ext cx="1559216" cy="1651523"/>
          </a:xfrm>
          <a:prstGeom prst="rect">
            <a:avLst/>
          </a:prstGeom>
          <a:pattFill prst="wave">
            <a:fgClr>
              <a:schemeClr val="accent1">
                <a:lumMod val="60000"/>
                <a:lumOff val="40000"/>
              </a:schemeClr>
            </a:fgClr>
            <a:bgClr>
              <a:schemeClr val="bg1"/>
            </a:bgClr>
          </a:patt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8" name="Group 7"/>
          <p:cNvGrpSpPr>
            <a:grpSpLocks noChangeAspect="1"/>
          </p:cNvGrpSpPr>
          <p:nvPr/>
        </p:nvGrpSpPr>
        <p:grpSpPr>
          <a:xfrm>
            <a:off x="10636633" y="1685048"/>
            <a:ext cx="633095" cy="179705"/>
            <a:chOff x="-226696" y="226695"/>
            <a:chExt cx="3164375" cy="900002"/>
          </a:xfrm>
        </p:grpSpPr>
        <p:sp>
          <p:nvSpPr>
            <p:cNvPr id="9" name="Rectangle 8"/>
            <p:cNvSpPr>
              <a:spLocks/>
            </p:cNvSpPr>
            <p:nvPr/>
          </p:nvSpPr>
          <p:spPr>
            <a:xfrm rot="5400000">
              <a:off x="223306" y="-223306"/>
              <a:ext cx="899997" cy="1799999"/>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endParaRPr lang="en-GB"/>
            </a:p>
          </p:txBody>
        </p:sp>
        <p:sp>
          <p:nvSpPr>
            <p:cNvPr id="10" name="Rectangle 9"/>
            <p:cNvSpPr>
              <a:spLocks/>
            </p:cNvSpPr>
            <p:nvPr/>
          </p:nvSpPr>
          <p:spPr>
            <a:xfrm rot="5400000">
              <a:off x="583304" y="136697"/>
              <a:ext cx="180000" cy="1799999"/>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endParaRPr lang="en-GB"/>
            </a:p>
          </p:txBody>
        </p:sp>
        <p:sp>
          <p:nvSpPr>
            <p:cNvPr id="11" name="Rectangle 10"/>
            <p:cNvSpPr/>
            <p:nvPr/>
          </p:nvSpPr>
          <p:spPr>
            <a:xfrm rot="5400000">
              <a:off x="1390136" y="462186"/>
              <a:ext cx="453599" cy="90004"/>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endParaRPr lang="en-GB"/>
            </a:p>
          </p:txBody>
        </p:sp>
        <p:sp>
          <p:nvSpPr>
            <p:cNvPr id="12" name="Trapezoid 11"/>
            <p:cNvSpPr/>
            <p:nvPr/>
          </p:nvSpPr>
          <p:spPr>
            <a:xfrm rot="5400000">
              <a:off x="2048478" y="-139873"/>
              <a:ext cx="500401" cy="1278001"/>
            </a:xfrm>
            <a:prstGeom prst="trapezoid">
              <a:avLst>
                <a:gd name="adj" fmla="val 12331"/>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p>
              <a:endParaRPr lang="en-GB"/>
            </a:p>
          </p:txBody>
        </p:sp>
      </p:grpSp>
      <p:sp>
        <p:nvSpPr>
          <p:cNvPr id="13" name="Rectangle 28"/>
          <p:cNvSpPr/>
          <p:nvPr/>
        </p:nvSpPr>
        <p:spPr>
          <a:xfrm>
            <a:off x="10146592" y="2157377"/>
            <a:ext cx="1231603" cy="730763"/>
          </a:xfrm>
          <a:custGeom>
            <a:avLst/>
            <a:gdLst>
              <a:gd name="connsiteX0" fmla="*/ 0 w 1231603"/>
              <a:gd name="connsiteY0" fmla="*/ 0 h 219710"/>
              <a:gd name="connsiteX1" fmla="*/ 1231603 w 1231603"/>
              <a:gd name="connsiteY1" fmla="*/ 0 h 219710"/>
              <a:gd name="connsiteX2" fmla="*/ 1231603 w 1231603"/>
              <a:gd name="connsiteY2" fmla="*/ 219710 h 219710"/>
              <a:gd name="connsiteX3" fmla="*/ 0 w 1231603"/>
              <a:gd name="connsiteY3" fmla="*/ 219710 h 219710"/>
              <a:gd name="connsiteX4" fmla="*/ 0 w 1231603"/>
              <a:gd name="connsiteY4" fmla="*/ 0 h 219710"/>
              <a:gd name="connsiteX0" fmla="*/ 0 w 1231603"/>
              <a:gd name="connsiteY0" fmla="*/ 0 h 222763"/>
              <a:gd name="connsiteX1" fmla="*/ 1231603 w 1231603"/>
              <a:gd name="connsiteY1" fmla="*/ 0 h 222763"/>
              <a:gd name="connsiteX2" fmla="*/ 1231603 w 1231603"/>
              <a:gd name="connsiteY2" fmla="*/ 219710 h 222763"/>
              <a:gd name="connsiteX3" fmla="*/ 0 w 1231603"/>
              <a:gd name="connsiteY3" fmla="*/ 219710 h 222763"/>
              <a:gd name="connsiteX4" fmla="*/ 4086 w 1231603"/>
              <a:gd name="connsiteY4" fmla="*/ 222763 h 222763"/>
              <a:gd name="connsiteX5" fmla="*/ 0 w 1231603"/>
              <a:gd name="connsiteY5" fmla="*/ 0 h 222763"/>
              <a:gd name="connsiteX0" fmla="*/ 59414 w 1291017"/>
              <a:gd name="connsiteY0" fmla="*/ 0 h 219710"/>
              <a:gd name="connsiteX1" fmla="*/ 1291017 w 1291017"/>
              <a:gd name="connsiteY1" fmla="*/ 0 h 219710"/>
              <a:gd name="connsiteX2" fmla="*/ 1291017 w 1291017"/>
              <a:gd name="connsiteY2" fmla="*/ 219710 h 219710"/>
              <a:gd name="connsiteX3" fmla="*/ 59414 w 1291017"/>
              <a:gd name="connsiteY3" fmla="*/ 219710 h 219710"/>
              <a:gd name="connsiteX4" fmla="*/ 0 w 1291017"/>
              <a:gd name="connsiteY4" fmla="*/ 206888 h 219710"/>
              <a:gd name="connsiteX5" fmla="*/ 59414 w 1291017"/>
              <a:gd name="connsiteY5" fmla="*/ 0 h 219710"/>
              <a:gd name="connsiteX0" fmla="*/ 59414 w 1291017"/>
              <a:gd name="connsiteY0" fmla="*/ 0 h 295910"/>
              <a:gd name="connsiteX1" fmla="*/ 1291017 w 1291017"/>
              <a:gd name="connsiteY1" fmla="*/ 0 h 295910"/>
              <a:gd name="connsiteX2" fmla="*/ 1291017 w 1291017"/>
              <a:gd name="connsiteY2" fmla="*/ 219710 h 295910"/>
              <a:gd name="connsiteX3" fmla="*/ 605514 w 1291017"/>
              <a:gd name="connsiteY3" fmla="*/ 295910 h 295910"/>
              <a:gd name="connsiteX4" fmla="*/ 0 w 1291017"/>
              <a:gd name="connsiteY4" fmla="*/ 206888 h 295910"/>
              <a:gd name="connsiteX5" fmla="*/ 59414 w 1291017"/>
              <a:gd name="connsiteY5" fmla="*/ 0 h 295910"/>
              <a:gd name="connsiteX0" fmla="*/ 59414 w 1291017"/>
              <a:gd name="connsiteY0" fmla="*/ 0 h 298963"/>
              <a:gd name="connsiteX1" fmla="*/ 1291017 w 1291017"/>
              <a:gd name="connsiteY1" fmla="*/ 0 h 298963"/>
              <a:gd name="connsiteX2" fmla="*/ 1291017 w 1291017"/>
              <a:gd name="connsiteY2" fmla="*/ 219710 h 298963"/>
              <a:gd name="connsiteX3" fmla="*/ 605514 w 1291017"/>
              <a:gd name="connsiteY3" fmla="*/ 295910 h 298963"/>
              <a:gd name="connsiteX4" fmla="*/ 603250 w 1291017"/>
              <a:gd name="connsiteY4" fmla="*/ 298963 h 298963"/>
              <a:gd name="connsiteX5" fmla="*/ 0 w 1291017"/>
              <a:gd name="connsiteY5" fmla="*/ 206888 h 298963"/>
              <a:gd name="connsiteX6" fmla="*/ 59414 w 1291017"/>
              <a:gd name="connsiteY6" fmla="*/ 0 h 298963"/>
              <a:gd name="connsiteX0" fmla="*/ 59414 w 1291017"/>
              <a:gd name="connsiteY0" fmla="*/ 0 h 305313"/>
              <a:gd name="connsiteX1" fmla="*/ 1291017 w 1291017"/>
              <a:gd name="connsiteY1" fmla="*/ 0 h 305313"/>
              <a:gd name="connsiteX2" fmla="*/ 1291017 w 1291017"/>
              <a:gd name="connsiteY2" fmla="*/ 219710 h 305313"/>
              <a:gd name="connsiteX3" fmla="*/ 605514 w 1291017"/>
              <a:gd name="connsiteY3" fmla="*/ 295910 h 305313"/>
              <a:gd name="connsiteX4" fmla="*/ 603250 w 1291017"/>
              <a:gd name="connsiteY4" fmla="*/ 298963 h 305313"/>
              <a:gd name="connsiteX5" fmla="*/ 606425 w 1291017"/>
              <a:gd name="connsiteY5" fmla="*/ 305313 h 305313"/>
              <a:gd name="connsiteX6" fmla="*/ 0 w 1291017"/>
              <a:gd name="connsiteY6" fmla="*/ 206888 h 305313"/>
              <a:gd name="connsiteX7" fmla="*/ 59414 w 1291017"/>
              <a:gd name="connsiteY7" fmla="*/ 0 h 305313"/>
              <a:gd name="connsiteX0" fmla="*/ 59414 w 1291017"/>
              <a:gd name="connsiteY0" fmla="*/ 0 h 603763"/>
              <a:gd name="connsiteX1" fmla="*/ 1291017 w 1291017"/>
              <a:gd name="connsiteY1" fmla="*/ 0 h 603763"/>
              <a:gd name="connsiteX2" fmla="*/ 1291017 w 1291017"/>
              <a:gd name="connsiteY2" fmla="*/ 219710 h 603763"/>
              <a:gd name="connsiteX3" fmla="*/ 605514 w 1291017"/>
              <a:gd name="connsiteY3" fmla="*/ 295910 h 603763"/>
              <a:gd name="connsiteX4" fmla="*/ 603250 w 1291017"/>
              <a:gd name="connsiteY4" fmla="*/ 298963 h 603763"/>
              <a:gd name="connsiteX5" fmla="*/ 619125 w 1291017"/>
              <a:gd name="connsiteY5" fmla="*/ 603763 h 603763"/>
              <a:gd name="connsiteX6" fmla="*/ 0 w 1291017"/>
              <a:gd name="connsiteY6" fmla="*/ 206888 h 603763"/>
              <a:gd name="connsiteX7" fmla="*/ 59414 w 1291017"/>
              <a:gd name="connsiteY7" fmla="*/ 0 h 603763"/>
              <a:gd name="connsiteX0" fmla="*/ 59414 w 1291017"/>
              <a:gd name="connsiteY0" fmla="*/ 0 h 619638"/>
              <a:gd name="connsiteX1" fmla="*/ 1291017 w 1291017"/>
              <a:gd name="connsiteY1" fmla="*/ 0 h 619638"/>
              <a:gd name="connsiteX2" fmla="*/ 1291017 w 1291017"/>
              <a:gd name="connsiteY2" fmla="*/ 219710 h 619638"/>
              <a:gd name="connsiteX3" fmla="*/ 605514 w 1291017"/>
              <a:gd name="connsiteY3" fmla="*/ 295910 h 619638"/>
              <a:gd name="connsiteX4" fmla="*/ 815975 w 1291017"/>
              <a:gd name="connsiteY4" fmla="*/ 619638 h 619638"/>
              <a:gd name="connsiteX5" fmla="*/ 619125 w 1291017"/>
              <a:gd name="connsiteY5" fmla="*/ 603763 h 619638"/>
              <a:gd name="connsiteX6" fmla="*/ 0 w 1291017"/>
              <a:gd name="connsiteY6" fmla="*/ 206888 h 619638"/>
              <a:gd name="connsiteX7" fmla="*/ 59414 w 1291017"/>
              <a:gd name="connsiteY7" fmla="*/ 0 h 619638"/>
              <a:gd name="connsiteX0" fmla="*/ 59414 w 1291017"/>
              <a:gd name="connsiteY0" fmla="*/ 0 h 619638"/>
              <a:gd name="connsiteX1" fmla="*/ 1291017 w 1291017"/>
              <a:gd name="connsiteY1" fmla="*/ 0 h 619638"/>
              <a:gd name="connsiteX2" fmla="*/ 1291017 w 1291017"/>
              <a:gd name="connsiteY2" fmla="*/ 219710 h 619638"/>
              <a:gd name="connsiteX3" fmla="*/ 735689 w 1291017"/>
              <a:gd name="connsiteY3" fmla="*/ 295910 h 619638"/>
              <a:gd name="connsiteX4" fmla="*/ 815975 w 1291017"/>
              <a:gd name="connsiteY4" fmla="*/ 619638 h 619638"/>
              <a:gd name="connsiteX5" fmla="*/ 619125 w 1291017"/>
              <a:gd name="connsiteY5" fmla="*/ 603763 h 619638"/>
              <a:gd name="connsiteX6" fmla="*/ 0 w 1291017"/>
              <a:gd name="connsiteY6" fmla="*/ 206888 h 619638"/>
              <a:gd name="connsiteX7" fmla="*/ 59414 w 1291017"/>
              <a:gd name="connsiteY7" fmla="*/ 0 h 619638"/>
              <a:gd name="connsiteX0" fmla="*/ 59414 w 1291017"/>
              <a:gd name="connsiteY0" fmla="*/ 0 h 619638"/>
              <a:gd name="connsiteX1" fmla="*/ 1291017 w 1291017"/>
              <a:gd name="connsiteY1" fmla="*/ 0 h 619638"/>
              <a:gd name="connsiteX2" fmla="*/ 1291017 w 1291017"/>
              <a:gd name="connsiteY2" fmla="*/ 219710 h 619638"/>
              <a:gd name="connsiteX3" fmla="*/ 735689 w 1291017"/>
              <a:gd name="connsiteY3" fmla="*/ 295910 h 619638"/>
              <a:gd name="connsiteX4" fmla="*/ 815975 w 1291017"/>
              <a:gd name="connsiteY4" fmla="*/ 619638 h 619638"/>
              <a:gd name="connsiteX5" fmla="*/ 619125 w 1291017"/>
              <a:gd name="connsiteY5" fmla="*/ 603763 h 619638"/>
              <a:gd name="connsiteX6" fmla="*/ 609600 w 1291017"/>
              <a:gd name="connsiteY6" fmla="*/ 606937 h 619638"/>
              <a:gd name="connsiteX7" fmla="*/ 0 w 1291017"/>
              <a:gd name="connsiteY7" fmla="*/ 206888 h 619638"/>
              <a:gd name="connsiteX8" fmla="*/ 59414 w 1291017"/>
              <a:gd name="connsiteY8" fmla="*/ 0 h 619638"/>
              <a:gd name="connsiteX0" fmla="*/ 59414 w 1291017"/>
              <a:gd name="connsiteY0" fmla="*/ 0 h 679962"/>
              <a:gd name="connsiteX1" fmla="*/ 1291017 w 1291017"/>
              <a:gd name="connsiteY1" fmla="*/ 0 h 679962"/>
              <a:gd name="connsiteX2" fmla="*/ 1291017 w 1291017"/>
              <a:gd name="connsiteY2" fmla="*/ 219710 h 679962"/>
              <a:gd name="connsiteX3" fmla="*/ 735689 w 1291017"/>
              <a:gd name="connsiteY3" fmla="*/ 295910 h 679962"/>
              <a:gd name="connsiteX4" fmla="*/ 815975 w 1291017"/>
              <a:gd name="connsiteY4" fmla="*/ 619638 h 679962"/>
              <a:gd name="connsiteX5" fmla="*/ 619125 w 1291017"/>
              <a:gd name="connsiteY5" fmla="*/ 603763 h 679962"/>
              <a:gd name="connsiteX6" fmla="*/ 596900 w 1291017"/>
              <a:gd name="connsiteY6" fmla="*/ 679962 h 679962"/>
              <a:gd name="connsiteX7" fmla="*/ 0 w 1291017"/>
              <a:gd name="connsiteY7" fmla="*/ 206888 h 679962"/>
              <a:gd name="connsiteX8" fmla="*/ 59414 w 1291017"/>
              <a:gd name="connsiteY8" fmla="*/ 0 h 679962"/>
              <a:gd name="connsiteX0" fmla="*/ 59414 w 1291017"/>
              <a:gd name="connsiteY0" fmla="*/ 0 h 679962"/>
              <a:gd name="connsiteX1" fmla="*/ 1291017 w 1291017"/>
              <a:gd name="connsiteY1" fmla="*/ 0 h 679962"/>
              <a:gd name="connsiteX2" fmla="*/ 1291017 w 1291017"/>
              <a:gd name="connsiteY2" fmla="*/ 219710 h 679962"/>
              <a:gd name="connsiteX3" fmla="*/ 735689 w 1291017"/>
              <a:gd name="connsiteY3" fmla="*/ 295910 h 679962"/>
              <a:gd name="connsiteX4" fmla="*/ 815975 w 1291017"/>
              <a:gd name="connsiteY4" fmla="*/ 619638 h 679962"/>
              <a:gd name="connsiteX5" fmla="*/ 596900 w 1291017"/>
              <a:gd name="connsiteY5" fmla="*/ 273563 h 679962"/>
              <a:gd name="connsiteX6" fmla="*/ 596900 w 1291017"/>
              <a:gd name="connsiteY6" fmla="*/ 679962 h 679962"/>
              <a:gd name="connsiteX7" fmla="*/ 0 w 1291017"/>
              <a:gd name="connsiteY7" fmla="*/ 206888 h 679962"/>
              <a:gd name="connsiteX8" fmla="*/ 59414 w 1291017"/>
              <a:gd name="connsiteY8" fmla="*/ 0 h 679962"/>
              <a:gd name="connsiteX0" fmla="*/ 59414 w 1291017"/>
              <a:gd name="connsiteY0" fmla="*/ 0 h 679962"/>
              <a:gd name="connsiteX1" fmla="*/ 1291017 w 1291017"/>
              <a:gd name="connsiteY1" fmla="*/ 0 h 679962"/>
              <a:gd name="connsiteX2" fmla="*/ 1291017 w 1291017"/>
              <a:gd name="connsiteY2" fmla="*/ 219710 h 679962"/>
              <a:gd name="connsiteX3" fmla="*/ 811889 w 1291017"/>
              <a:gd name="connsiteY3" fmla="*/ 280035 h 679962"/>
              <a:gd name="connsiteX4" fmla="*/ 815975 w 1291017"/>
              <a:gd name="connsiteY4" fmla="*/ 619638 h 679962"/>
              <a:gd name="connsiteX5" fmla="*/ 596900 w 1291017"/>
              <a:gd name="connsiteY5" fmla="*/ 273563 h 679962"/>
              <a:gd name="connsiteX6" fmla="*/ 596900 w 1291017"/>
              <a:gd name="connsiteY6" fmla="*/ 679962 h 679962"/>
              <a:gd name="connsiteX7" fmla="*/ 0 w 1291017"/>
              <a:gd name="connsiteY7" fmla="*/ 206888 h 679962"/>
              <a:gd name="connsiteX8" fmla="*/ 59414 w 1291017"/>
              <a:gd name="connsiteY8" fmla="*/ 0 h 679962"/>
              <a:gd name="connsiteX0" fmla="*/ 59414 w 1291017"/>
              <a:gd name="connsiteY0" fmla="*/ 0 h 683138"/>
              <a:gd name="connsiteX1" fmla="*/ 1291017 w 1291017"/>
              <a:gd name="connsiteY1" fmla="*/ 0 h 683138"/>
              <a:gd name="connsiteX2" fmla="*/ 1291017 w 1291017"/>
              <a:gd name="connsiteY2" fmla="*/ 219710 h 683138"/>
              <a:gd name="connsiteX3" fmla="*/ 811889 w 1291017"/>
              <a:gd name="connsiteY3" fmla="*/ 280035 h 683138"/>
              <a:gd name="connsiteX4" fmla="*/ 815975 w 1291017"/>
              <a:gd name="connsiteY4" fmla="*/ 619638 h 683138"/>
              <a:gd name="connsiteX5" fmla="*/ 669925 w 1291017"/>
              <a:gd name="connsiteY5" fmla="*/ 683138 h 683138"/>
              <a:gd name="connsiteX6" fmla="*/ 596900 w 1291017"/>
              <a:gd name="connsiteY6" fmla="*/ 679962 h 683138"/>
              <a:gd name="connsiteX7" fmla="*/ 0 w 1291017"/>
              <a:gd name="connsiteY7" fmla="*/ 206888 h 683138"/>
              <a:gd name="connsiteX8" fmla="*/ 59414 w 1291017"/>
              <a:gd name="connsiteY8" fmla="*/ 0 h 683138"/>
              <a:gd name="connsiteX0" fmla="*/ 59414 w 1291017"/>
              <a:gd name="connsiteY0" fmla="*/ 0 h 683138"/>
              <a:gd name="connsiteX1" fmla="*/ 1291017 w 1291017"/>
              <a:gd name="connsiteY1" fmla="*/ 0 h 683138"/>
              <a:gd name="connsiteX2" fmla="*/ 1291017 w 1291017"/>
              <a:gd name="connsiteY2" fmla="*/ 219710 h 683138"/>
              <a:gd name="connsiteX3" fmla="*/ 811889 w 1291017"/>
              <a:gd name="connsiteY3" fmla="*/ 280035 h 683138"/>
              <a:gd name="connsiteX4" fmla="*/ 815975 w 1291017"/>
              <a:gd name="connsiteY4" fmla="*/ 619638 h 683138"/>
              <a:gd name="connsiteX5" fmla="*/ 669925 w 1291017"/>
              <a:gd name="connsiteY5" fmla="*/ 683138 h 683138"/>
              <a:gd name="connsiteX6" fmla="*/ 657225 w 1291017"/>
              <a:gd name="connsiteY6" fmla="*/ 206887 h 683138"/>
              <a:gd name="connsiteX7" fmla="*/ 0 w 1291017"/>
              <a:gd name="connsiteY7" fmla="*/ 206888 h 683138"/>
              <a:gd name="connsiteX8" fmla="*/ 59414 w 1291017"/>
              <a:gd name="connsiteY8" fmla="*/ 0 h 683138"/>
              <a:gd name="connsiteX0" fmla="*/ 0 w 1231603"/>
              <a:gd name="connsiteY0" fmla="*/ 0 h 683138"/>
              <a:gd name="connsiteX1" fmla="*/ 1231603 w 1231603"/>
              <a:gd name="connsiteY1" fmla="*/ 0 h 683138"/>
              <a:gd name="connsiteX2" fmla="*/ 1231603 w 1231603"/>
              <a:gd name="connsiteY2" fmla="*/ 219710 h 683138"/>
              <a:gd name="connsiteX3" fmla="*/ 752475 w 1231603"/>
              <a:gd name="connsiteY3" fmla="*/ 280035 h 683138"/>
              <a:gd name="connsiteX4" fmla="*/ 756561 w 1231603"/>
              <a:gd name="connsiteY4" fmla="*/ 619638 h 683138"/>
              <a:gd name="connsiteX5" fmla="*/ 610511 w 1231603"/>
              <a:gd name="connsiteY5" fmla="*/ 683138 h 683138"/>
              <a:gd name="connsiteX6" fmla="*/ 597811 w 1231603"/>
              <a:gd name="connsiteY6" fmla="*/ 206887 h 683138"/>
              <a:gd name="connsiteX7" fmla="*/ 911 w 1231603"/>
              <a:gd name="connsiteY7" fmla="*/ 137038 h 683138"/>
              <a:gd name="connsiteX8" fmla="*/ 0 w 1231603"/>
              <a:gd name="connsiteY8" fmla="*/ 0 h 683138"/>
              <a:gd name="connsiteX0" fmla="*/ 0 w 1231603"/>
              <a:gd name="connsiteY0" fmla="*/ 0 h 683138"/>
              <a:gd name="connsiteX1" fmla="*/ 1231603 w 1231603"/>
              <a:gd name="connsiteY1" fmla="*/ 0 h 683138"/>
              <a:gd name="connsiteX2" fmla="*/ 1231603 w 1231603"/>
              <a:gd name="connsiteY2" fmla="*/ 219710 h 683138"/>
              <a:gd name="connsiteX3" fmla="*/ 752475 w 1231603"/>
              <a:gd name="connsiteY3" fmla="*/ 280035 h 683138"/>
              <a:gd name="connsiteX4" fmla="*/ 756561 w 1231603"/>
              <a:gd name="connsiteY4" fmla="*/ 619638 h 683138"/>
              <a:gd name="connsiteX5" fmla="*/ 610511 w 1231603"/>
              <a:gd name="connsiteY5" fmla="*/ 683138 h 683138"/>
              <a:gd name="connsiteX6" fmla="*/ 594636 w 1231603"/>
              <a:gd name="connsiteY6" fmla="*/ 140212 h 683138"/>
              <a:gd name="connsiteX7" fmla="*/ 911 w 1231603"/>
              <a:gd name="connsiteY7" fmla="*/ 137038 h 683138"/>
              <a:gd name="connsiteX8" fmla="*/ 0 w 1231603"/>
              <a:gd name="connsiteY8" fmla="*/ 0 h 683138"/>
              <a:gd name="connsiteX0" fmla="*/ 0 w 1231603"/>
              <a:gd name="connsiteY0" fmla="*/ 0 h 683138"/>
              <a:gd name="connsiteX1" fmla="*/ 1231603 w 1231603"/>
              <a:gd name="connsiteY1" fmla="*/ 0 h 683138"/>
              <a:gd name="connsiteX2" fmla="*/ 1231603 w 1231603"/>
              <a:gd name="connsiteY2" fmla="*/ 219710 h 683138"/>
              <a:gd name="connsiteX3" fmla="*/ 746125 w 1231603"/>
              <a:gd name="connsiteY3" fmla="*/ 146685 h 683138"/>
              <a:gd name="connsiteX4" fmla="*/ 756561 w 1231603"/>
              <a:gd name="connsiteY4" fmla="*/ 619638 h 683138"/>
              <a:gd name="connsiteX5" fmla="*/ 610511 w 1231603"/>
              <a:gd name="connsiteY5" fmla="*/ 683138 h 683138"/>
              <a:gd name="connsiteX6" fmla="*/ 594636 w 1231603"/>
              <a:gd name="connsiteY6" fmla="*/ 140212 h 683138"/>
              <a:gd name="connsiteX7" fmla="*/ 911 w 1231603"/>
              <a:gd name="connsiteY7" fmla="*/ 137038 h 683138"/>
              <a:gd name="connsiteX8" fmla="*/ 0 w 1231603"/>
              <a:gd name="connsiteY8" fmla="*/ 0 h 683138"/>
              <a:gd name="connsiteX0" fmla="*/ 0 w 1231603"/>
              <a:gd name="connsiteY0" fmla="*/ 0 h 683138"/>
              <a:gd name="connsiteX1" fmla="*/ 1231603 w 1231603"/>
              <a:gd name="connsiteY1" fmla="*/ 0 h 683138"/>
              <a:gd name="connsiteX2" fmla="*/ 1222078 w 1231603"/>
              <a:gd name="connsiteY2" fmla="*/ 149860 h 683138"/>
              <a:gd name="connsiteX3" fmla="*/ 746125 w 1231603"/>
              <a:gd name="connsiteY3" fmla="*/ 146685 h 683138"/>
              <a:gd name="connsiteX4" fmla="*/ 756561 w 1231603"/>
              <a:gd name="connsiteY4" fmla="*/ 619638 h 683138"/>
              <a:gd name="connsiteX5" fmla="*/ 610511 w 1231603"/>
              <a:gd name="connsiteY5" fmla="*/ 683138 h 683138"/>
              <a:gd name="connsiteX6" fmla="*/ 594636 w 1231603"/>
              <a:gd name="connsiteY6" fmla="*/ 140212 h 683138"/>
              <a:gd name="connsiteX7" fmla="*/ 911 w 1231603"/>
              <a:gd name="connsiteY7" fmla="*/ 137038 h 683138"/>
              <a:gd name="connsiteX8" fmla="*/ 0 w 1231603"/>
              <a:gd name="connsiteY8" fmla="*/ 0 h 683138"/>
              <a:gd name="connsiteX0" fmla="*/ 0 w 1237953"/>
              <a:gd name="connsiteY0" fmla="*/ 0 h 683138"/>
              <a:gd name="connsiteX1" fmla="*/ 1231603 w 1237953"/>
              <a:gd name="connsiteY1" fmla="*/ 0 h 683138"/>
              <a:gd name="connsiteX2" fmla="*/ 1237953 w 1237953"/>
              <a:gd name="connsiteY2" fmla="*/ 156210 h 683138"/>
              <a:gd name="connsiteX3" fmla="*/ 746125 w 1237953"/>
              <a:gd name="connsiteY3" fmla="*/ 146685 h 683138"/>
              <a:gd name="connsiteX4" fmla="*/ 756561 w 1237953"/>
              <a:gd name="connsiteY4" fmla="*/ 619638 h 683138"/>
              <a:gd name="connsiteX5" fmla="*/ 610511 w 1237953"/>
              <a:gd name="connsiteY5" fmla="*/ 683138 h 683138"/>
              <a:gd name="connsiteX6" fmla="*/ 594636 w 1237953"/>
              <a:gd name="connsiteY6" fmla="*/ 140212 h 683138"/>
              <a:gd name="connsiteX7" fmla="*/ 911 w 1237953"/>
              <a:gd name="connsiteY7" fmla="*/ 137038 h 683138"/>
              <a:gd name="connsiteX8" fmla="*/ 0 w 1237953"/>
              <a:gd name="connsiteY8" fmla="*/ 0 h 683138"/>
              <a:gd name="connsiteX0" fmla="*/ 0 w 1231603"/>
              <a:gd name="connsiteY0" fmla="*/ 0 h 683138"/>
              <a:gd name="connsiteX1" fmla="*/ 1231603 w 1231603"/>
              <a:gd name="connsiteY1" fmla="*/ 0 h 683138"/>
              <a:gd name="connsiteX2" fmla="*/ 1228428 w 1231603"/>
              <a:gd name="connsiteY2" fmla="*/ 149860 h 683138"/>
              <a:gd name="connsiteX3" fmla="*/ 746125 w 1231603"/>
              <a:gd name="connsiteY3" fmla="*/ 146685 h 683138"/>
              <a:gd name="connsiteX4" fmla="*/ 756561 w 1231603"/>
              <a:gd name="connsiteY4" fmla="*/ 619638 h 683138"/>
              <a:gd name="connsiteX5" fmla="*/ 610511 w 1231603"/>
              <a:gd name="connsiteY5" fmla="*/ 683138 h 683138"/>
              <a:gd name="connsiteX6" fmla="*/ 594636 w 1231603"/>
              <a:gd name="connsiteY6" fmla="*/ 140212 h 683138"/>
              <a:gd name="connsiteX7" fmla="*/ 911 w 1231603"/>
              <a:gd name="connsiteY7" fmla="*/ 137038 h 683138"/>
              <a:gd name="connsiteX8" fmla="*/ 0 w 1231603"/>
              <a:gd name="connsiteY8" fmla="*/ 0 h 683138"/>
              <a:gd name="connsiteX0" fmla="*/ 0 w 1231603"/>
              <a:gd name="connsiteY0" fmla="*/ 0 h 730763"/>
              <a:gd name="connsiteX1" fmla="*/ 1231603 w 1231603"/>
              <a:gd name="connsiteY1" fmla="*/ 0 h 730763"/>
              <a:gd name="connsiteX2" fmla="*/ 1228428 w 1231603"/>
              <a:gd name="connsiteY2" fmla="*/ 149860 h 730763"/>
              <a:gd name="connsiteX3" fmla="*/ 746125 w 1231603"/>
              <a:gd name="connsiteY3" fmla="*/ 146685 h 730763"/>
              <a:gd name="connsiteX4" fmla="*/ 756561 w 1231603"/>
              <a:gd name="connsiteY4" fmla="*/ 730763 h 730763"/>
              <a:gd name="connsiteX5" fmla="*/ 610511 w 1231603"/>
              <a:gd name="connsiteY5" fmla="*/ 683138 h 730763"/>
              <a:gd name="connsiteX6" fmla="*/ 594636 w 1231603"/>
              <a:gd name="connsiteY6" fmla="*/ 140212 h 730763"/>
              <a:gd name="connsiteX7" fmla="*/ 911 w 1231603"/>
              <a:gd name="connsiteY7" fmla="*/ 137038 h 730763"/>
              <a:gd name="connsiteX8" fmla="*/ 0 w 1231603"/>
              <a:gd name="connsiteY8" fmla="*/ 0 h 730763"/>
              <a:gd name="connsiteX0" fmla="*/ 0 w 1231603"/>
              <a:gd name="connsiteY0" fmla="*/ 0 h 730763"/>
              <a:gd name="connsiteX1" fmla="*/ 1231603 w 1231603"/>
              <a:gd name="connsiteY1" fmla="*/ 0 h 730763"/>
              <a:gd name="connsiteX2" fmla="*/ 1228428 w 1231603"/>
              <a:gd name="connsiteY2" fmla="*/ 149860 h 730763"/>
              <a:gd name="connsiteX3" fmla="*/ 746125 w 1231603"/>
              <a:gd name="connsiteY3" fmla="*/ 146685 h 730763"/>
              <a:gd name="connsiteX4" fmla="*/ 756561 w 1231603"/>
              <a:gd name="connsiteY4" fmla="*/ 730763 h 730763"/>
              <a:gd name="connsiteX5" fmla="*/ 600986 w 1231603"/>
              <a:gd name="connsiteY5" fmla="*/ 727588 h 730763"/>
              <a:gd name="connsiteX6" fmla="*/ 594636 w 1231603"/>
              <a:gd name="connsiteY6" fmla="*/ 140212 h 730763"/>
              <a:gd name="connsiteX7" fmla="*/ 911 w 1231603"/>
              <a:gd name="connsiteY7" fmla="*/ 137038 h 730763"/>
              <a:gd name="connsiteX8" fmla="*/ 0 w 1231603"/>
              <a:gd name="connsiteY8" fmla="*/ 0 h 7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603" h="730763">
                <a:moveTo>
                  <a:pt x="0" y="0"/>
                </a:moveTo>
                <a:lnTo>
                  <a:pt x="1231603" y="0"/>
                </a:lnTo>
                <a:cubicBezTo>
                  <a:pt x="1230545" y="49953"/>
                  <a:pt x="1229486" y="99907"/>
                  <a:pt x="1228428" y="149860"/>
                </a:cubicBezTo>
                <a:lnTo>
                  <a:pt x="746125" y="146685"/>
                </a:lnTo>
                <a:lnTo>
                  <a:pt x="756561" y="730763"/>
                </a:lnTo>
                <a:lnTo>
                  <a:pt x="600986" y="727588"/>
                </a:lnTo>
                <a:cubicBezTo>
                  <a:pt x="598869" y="531796"/>
                  <a:pt x="596753" y="336004"/>
                  <a:pt x="594636" y="140212"/>
                </a:cubicBezTo>
                <a:lnTo>
                  <a:pt x="911" y="137038"/>
                </a:lnTo>
                <a:cubicBezTo>
                  <a:pt x="607" y="91359"/>
                  <a:pt x="304" y="45679"/>
                  <a:pt x="0" y="0"/>
                </a:cubicBezTo>
                <a:close/>
              </a:path>
            </a:pathLst>
          </a:cu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Box 1158"/>
          <p:cNvSpPr txBox="1"/>
          <p:nvPr/>
        </p:nvSpPr>
        <p:spPr>
          <a:xfrm>
            <a:off x="7818000" y="1763433"/>
            <a:ext cx="2006601" cy="7359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Waterpath</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can vary due to component alignment and distortion</a:t>
            </a:r>
            <a:endParaRPr lang="en-GB" sz="1200" dirty="0">
              <a:effectLst/>
              <a:latin typeface="Times New Roman" panose="02020603050405020304" pitchFamily="18" charset="0"/>
              <a:ea typeface="Times New Roman" panose="02020603050405020304" pitchFamily="18" charset="0"/>
            </a:endParaRPr>
          </a:p>
        </p:txBody>
      </p:sp>
      <p:sp>
        <p:nvSpPr>
          <p:cNvPr id="15" name="Text Box 1158"/>
          <p:cNvSpPr txBox="1"/>
          <p:nvPr/>
        </p:nvSpPr>
        <p:spPr>
          <a:xfrm>
            <a:off x="9432683" y="2503454"/>
            <a:ext cx="1029906" cy="5227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Region of inspection</a:t>
            </a:r>
            <a:endParaRPr lang="en-GB" sz="2000" dirty="0">
              <a:effectLst/>
              <a:latin typeface="Times New Roman" panose="02020603050405020304" pitchFamily="18" charset="0"/>
              <a:ea typeface="Times New Roman" panose="02020603050405020304" pitchFamily="18" charset="0"/>
            </a:endParaRPr>
          </a:p>
        </p:txBody>
      </p:sp>
      <p:cxnSp>
        <p:nvCxnSpPr>
          <p:cNvPr id="16" name="Straight Connector 15"/>
          <p:cNvCxnSpPr/>
          <p:nvPr/>
        </p:nvCxnSpPr>
        <p:spPr>
          <a:xfrm flipV="1">
            <a:off x="10265638" y="1870848"/>
            <a:ext cx="28956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10396153" y="1864751"/>
            <a:ext cx="0" cy="29262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10720946" y="2269014"/>
            <a:ext cx="204216" cy="6635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9" name="Straight Connector 18"/>
          <p:cNvCxnSpPr/>
          <p:nvPr/>
        </p:nvCxnSpPr>
        <p:spPr>
          <a:xfrm flipV="1">
            <a:off x="9811265" y="2019303"/>
            <a:ext cx="565905" cy="9694"/>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10377170" y="2576025"/>
            <a:ext cx="358180" cy="127964"/>
          </a:xfrm>
          <a:prstGeom prst="line">
            <a:avLst/>
          </a:prstGeom>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6150355" y="2764834"/>
            <a:ext cx="3055550" cy="3094389"/>
            <a:chOff x="8741524" y="2956034"/>
            <a:chExt cx="3212395" cy="3389587"/>
          </a:xfrm>
        </p:grpSpPr>
        <p:sp>
          <p:nvSpPr>
            <p:cNvPr id="22" name="Rounded Rectangle 21"/>
            <p:cNvSpPr/>
            <p:nvPr/>
          </p:nvSpPr>
          <p:spPr>
            <a:xfrm>
              <a:off x="8741524" y="2956034"/>
              <a:ext cx="3187717" cy="3389587"/>
            </a:xfrm>
            <a:prstGeom prst="roundRect">
              <a:avLst/>
            </a:prstGeom>
            <a:solidFill>
              <a:srgbClr val="DEEDFE"/>
            </a:solidFill>
            <a:ln w="19050" cmpd="sng">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2000"/>
                </a:lnSpc>
                <a:spcBef>
                  <a:spcPts val="500"/>
                </a:spcBef>
                <a:spcAft>
                  <a:spcPts val="500"/>
                </a:spcAft>
              </a:pPr>
              <a:endParaRPr lang="en-GB" dirty="0" err="1"/>
            </a:p>
          </p:txBody>
        </p:sp>
        <p:grpSp>
          <p:nvGrpSpPr>
            <p:cNvPr id="23" name="Group 22"/>
            <p:cNvGrpSpPr/>
            <p:nvPr/>
          </p:nvGrpSpPr>
          <p:grpSpPr>
            <a:xfrm>
              <a:off x="9316015" y="3516468"/>
              <a:ext cx="1957549" cy="1645497"/>
              <a:chOff x="5350510" y="2410036"/>
              <a:chExt cx="1408007" cy="1278043"/>
            </a:xfrm>
          </p:grpSpPr>
          <p:sp>
            <p:nvSpPr>
              <p:cNvPr id="42" name="Freeform 41"/>
              <p:cNvSpPr/>
              <p:nvPr/>
            </p:nvSpPr>
            <p:spPr>
              <a:xfrm>
                <a:off x="5350510" y="2410036"/>
                <a:ext cx="1408007" cy="1278043"/>
              </a:xfrm>
              <a:custGeom>
                <a:avLst/>
                <a:gdLst>
                  <a:gd name="connsiteX0" fmla="*/ 528320 w 1412240"/>
                  <a:gd name="connsiteY0" fmla="*/ 0 h 1290320"/>
                  <a:gd name="connsiteX1" fmla="*/ 924560 w 1412240"/>
                  <a:gd name="connsiteY1" fmla="*/ 10160 h 1290320"/>
                  <a:gd name="connsiteX2" fmla="*/ 914400 w 1412240"/>
                  <a:gd name="connsiteY2" fmla="*/ 1178560 h 1290320"/>
                  <a:gd name="connsiteX3" fmla="*/ 1412240 w 1412240"/>
                  <a:gd name="connsiteY3" fmla="*/ 1178560 h 1290320"/>
                  <a:gd name="connsiteX4" fmla="*/ 1412240 w 1412240"/>
                  <a:gd name="connsiteY4" fmla="*/ 1290320 h 1290320"/>
                  <a:gd name="connsiteX5" fmla="*/ 10160 w 1412240"/>
                  <a:gd name="connsiteY5" fmla="*/ 1290320 h 1290320"/>
                  <a:gd name="connsiteX6" fmla="*/ 0 w 1412240"/>
                  <a:gd name="connsiteY6" fmla="*/ 1168400 h 1290320"/>
                  <a:gd name="connsiteX7" fmla="*/ 568960 w 1412240"/>
                  <a:gd name="connsiteY7" fmla="*/ 1158240 h 1290320"/>
                  <a:gd name="connsiteX8" fmla="*/ 528320 w 1412240"/>
                  <a:gd name="connsiteY8" fmla="*/ 0 h 1290320"/>
                  <a:gd name="connsiteX0" fmla="*/ 553720 w 1412240"/>
                  <a:gd name="connsiteY0" fmla="*/ 2540 h 1280160"/>
                  <a:gd name="connsiteX1" fmla="*/ 924560 w 1412240"/>
                  <a:gd name="connsiteY1" fmla="*/ 0 h 1280160"/>
                  <a:gd name="connsiteX2" fmla="*/ 914400 w 1412240"/>
                  <a:gd name="connsiteY2" fmla="*/ 1168400 h 1280160"/>
                  <a:gd name="connsiteX3" fmla="*/ 1412240 w 1412240"/>
                  <a:gd name="connsiteY3" fmla="*/ 1168400 h 1280160"/>
                  <a:gd name="connsiteX4" fmla="*/ 1412240 w 1412240"/>
                  <a:gd name="connsiteY4" fmla="*/ 1280160 h 1280160"/>
                  <a:gd name="connsiteX5" fmla="*/ 10160 w 1412240"/>
                  <a:gd name="connsiteY5" fmla="*/ 1280160 h 1280160"/>
                  <a:gd name="connsiteX6" fmla="*/ 0 w 1412240"/>
                  <a:gd name="connsiteY6" fmla="*/ 1158240 h 1280160"/>
                  <a:gd name="connsiteX7" fmla="*/ 568960 w 1412240"/>
                  <a:gd name="connsiteY7" fmla="*/ 1148080 h 1280160"/>
                  <a:gd name="connsiteX8" fmla="*/ 553720 w 1412240"/>
                  <a:gd name="connsiteY8" fmla="*/ 2540 h 1280160"/>
                  <a:gd name="connsiteX0" fmla="*/ 566420 w 1412240"/>
                  <a:gd name="connsiteY0" fmla="*/ 2540 h 1280160"/>
                  <a:gd name="connsiteX1" fmla="*/ 924560 w 1412240"/>
                  <a:gd name="connsiteY1" fmla="*/ 0 h 1280160"/>
                  <a:gd name="connsiteX2" fmla="*/ 914400 w 1412240"/>
                  <a:gd name="connsiteY2" fmla="*/ 1168400 h 1280160"/>
                  <a:gd name="connsiteX3" fmla="*/ 1412240 w 1412240"/>
                  <a:gd name="connsiteY3" fmla="*/ 1168400 h 1280160"/>
                  <a:gd name="connsiteX4" fmla="*/ 1412240 w 1412240"/>
                  <a:gd name="connsiteY4" fmla="*/ 1280160 h 1280160"/>
                  <a:gd name="connsiteX5" fmla="*/ 10160 w 1412240"/>
                  <a:gd name="connsiteY5" fmla="*/ 1280160 h 1280160"/>
                  <a:gd name="connsiteX6" fmla="*/ 0 w 1412240"/>
                  <a:gd name="connsiteY6" fmla="*/ 1158240 h 1280160"/>
                  <a:gd name="connsiteX7" fmla="*/ 568960 w 1412240"/>
                  <a:gd name="connsiteY7" fmla="*/ 1148080 h 1280160"/>
                  <a:gd name="connsiteX8" fmla="*/ 566420 w 1412240"/>
                  <a:gd name="connsiteY8" fmla="*/ 2540 h 1280160"/>
                  <a:gd name="connsiteX0" fmla="*/ 560070 w 1405890"/>
                  <a:gd name="connsiteY0" fmla="*/ 2540 h 1280160"/>
                  <a:gd name="connsiteX1" fmla="*/ 918210 w 1405890"/>
                  <a:gd name="connsiteY1" fmla="*/ 0 h 1280160"/>
                  <a:gd name="connsiteX2" fmla="*/ 908050 w 1405890"/>
                  <a:gd name="connsiteY2" fmla="*/ 1168400 h 1280160"/>
                  <a:gd name="connsiteX3" fmla="*/ 1405890 w 1405890"/>
                  <a:gd name="connsiteY3" fmla="*/ 1168400 h 1280160"/>
                  <a:gd name="connsiteX4" fmla="*/ 1405890 w 1405890"/>
                  <a:gd name="connsiteY4" fmla="*/ 1280160 h 1280160"/>
                  <a:gd name="connsiteX5" fmla="*/ 3810 w 1405890"/>
                  <a:gd name="connsiteY5" fmla="*/ 1280160 h 1280160"/>
                  <a:gd name="connsiteX6" fmla="*/ 0 w 1405890"/>
                  <a:gd name="connsiteY6" fmla="*/ 1156123 h 1280160"/>
                  <a:gd name="connsiteX7" fmla="*/ 562610 w 1405890"/>
                  <a:gd name="connsiteY7" fmla="*/ 1148080 h 1280160"/>
                  <a:gd name="connsiteX8" fmla="*/ 560070 w 1405890"/>
                  <a:gd name="connsiteY8" fmla="*/ 2540 h 1280160"/>
                  <a:gd name="connsiteX0" fmla="*/ 560070 w 1405890"/>
                  <a:gd name="connsiteY0" fmla="*/ 2540 h 1280160"/>
                  <a:gd name="connsiteX1" fmla="*/ 918210 w 1405890"/>
                  <a:gd name="connsiteY1" fmla="*/ 0 h 1280160"/>
                  <a:gd name="connsiteX2" fmla="*/ 908050 w 1405890"/>
                  <a:gd name="connsiteY2" fmla="*/ 1168400 h 1280160"/>
                  <a:gd name="connsiteX3" fmla="*/ 1393190 w 1405890"/>
                  <a:gd name="connsiteY3" fmla="*/ 1157817 h 1280160"/>
                  <a:gd name="connsiteX4" fmla="*/ 1405890 w 1405890"/>
                  <a:gd name="connsiteY4" fmla="*/ 1280160 h 1280160"/>
                  <a:gd name="connsiteX5" fmla="*/ 3810 w 1405890"/>
                  <a:gd name="connsiteY5" fmla="*/ 1280160 h 1280160"/>
                  <a:gd name="connsiteX6" fmla="*/ 0 w 1405890"/>
                  <a:gd name="connsiteY6" fmla="*/ 1156123 h 1280160"/>
                  <a:gd name="connsiteX7" fmla="*/ 562610 w 1405890"/>
                  <a:gd name="connsiteY7" fmla="*/ 1148080 h 1280160"/>
                  <a:gd name="connsiteX8" fmla="*/ 560070 w 1405890"/>
                  <a:gd name="connsiteY8" fmla="*/ 2540 h 1280160"/>
                  <a:gd name="connsiteX0" fmla="*/ 560070 w 1405890"/>
                  <a:gd name="connsiteY0" fmla="*/ 2540 h 1280160"/>
                  <a:gd name="connsiteX1" fmla="*/ 918210 w 1405890"/>
                  <a:gd name="connsiteY1" fmla="*/ 0 h 1280160"/>
                  <a:gd name="connsiteX2" fmla="*/ 908050 w 1405890"/>
                  <a:gd name="connsiteY2" fmla="*/ 1159933 h 1280160"/>
                  <a:gd name="connsiteX3" fmla="*/ 1393190 w 1405890"/>
                  <a:gd name="connsiteY3" fmla="*/ 1157817 h 1280160"/>
                  <a:gd name="connsiteX4" fmla="*/ 1405890 w 1405890"/>
                  <a:gd name="connsiteY4" fmla="*/ 1280160 h 1280160"/>
                  <a:gd name="connsiteX5" fmla="*/ 3810 w 1405890"/>
                  <a:gd name="connsiteY5" fmla="*/ 1280160 h 1280160"/>
                  <a:gd name="connsiteX6" fmla="*/ 0 w 1405890"/>
                  <a:gd name="connsiteY6" fmla="*/ 1156123 h 1280160"/>
                  <a:gd name="connsiteX7" fmla="*/ 562610 w 1405890"/>
                  <a:gd name="connsiteY7" fmla="*/ 1148080 h 1280160"/>
                  <a:gd name="connsiteX8" fmla="*/ 560070 w 1405890"/>
                  <a:gd name="connsiteY8" fmla="*/ 2540 h 1280160"/>
                  <a:gd name="connsiteX0" fmla="*/ 560070 w 1405890"/>
                  <a:gd name="connsiteY0" fmla="*/ 2540 h 1280160"/>
                  <a:gd name="connsiteX1" fmla="*/ 918210 w 1405890"/>
                  <a:gd name="connsiteY1" fmla="*/ 0 h 1280160"/>
                  <a:gd name="connsiteX2" fmla="*/ 908050 w 1405890"/>
                  <a:gd name="connsiteY2" fmla="*/ 1159933 h 1280160"/>
                  <a:gd name="connsiteX3" fmla="*/ 1393190 w 1405890"/>
                  <a:gd name="connsiteY3" fmla="*/ 1157817 h 1280160"/>
                  <a:gd name="connsiteX4" fmla="*/ 1405890 w 1405890"/>
                  <a:gd name="connsiteY4" fmla="*/ 1280160 h 1280160"/>
                  <a:gd name="connsiteX5" fmla="*/ 3810 w 1405890"/>
                  <a:gd name="connsiteY5" fmla="*/ 1280160 h 1280160"/>
                  <a:gd name="connsiteX6" fmla="*/ 0 w 1405890"/>
                  <a:gd name="connsiteY6" fmla="*/ 1156123 h 1280160"/>
                  <a:gd name="connsiteX7" fmla="*/ 562610 w 1405890"/>
                  <a:gd name="connsiteY7" fmla="*/ 1154430 h 1280160"/>
                  <a:gd name="connsiteX8" fmla="*/ 560070 w 1405890"/>
                  <a:gd name="connsiteY8" fmla="*/ 2540 h 1280160"/>
                  <a:gd name="connsiteX0" fmla="*/ 560070 w 1405890"/>
                  <a:gd name="connsiteY0" fmla="*/ 0 h 1277620"/>
                  <a:gd name="connsiteX1" fmla="*/ 907627 w 1405890"/>
                  <a:gd name="connsiteY1" fmla="*/ 1694 h 1277620"/>
                  <a:gd name="connsiteX2" fmla="*/ 908050 w 1405890"/>
                  <a:gd name="connsiteY2" fmla="*/ 1157393 h 1277620"/>
                  <a:gd name="connsiteX3" fmla="*/ 1393190 w 1405890"/>
                  <a:gd name="connsiteY3" fmla="*/ 1155277 h 1277620"/>
                  <a:gd name="connsiteX4" fmla="*/ 1405890 w 1405890"/>
                  <a:gd name="connsiteY4" fmla="*/ 1277620 h 1277620"/>
                  <a:gd name="connsiteX5" fmla="*/ 3810 w 1405890"/>
                  <a:gd name="connsiteY5" fmla="*/ 1277620 h 1277620"/>
                  <a:gd name="connsiteX6" fmla="*/ 0 w 1405890"/>
                  <a:gd name="connsiteY6" fmla="*/ 1153583 h 1277620"/>
                  <a:gd name="connsiteX7" fmla="*/ 562610 w 1405890"/>
                  <a:gd name="connsiteY7" fmla="*/ 1151890 h 1277620"/>
                  <a:gd name="connsiteX8" fmla="*/ 560070 w 1405890"/>
                  <a:gd name="connsiteY8" fmla="*/ 0 h 1277620"/>
                  <a:gd name="connsiteX0" fmla="*/ 560070 w 1405890"/>
                  <a:gd name="connsiteY0" fmla="*/ 423 h 1278043"/>
                  <a:gd name="connsiteX1" fmla="*/ 913977 w 1405890"/>
                  <a:gd name="connsiteY1" fmla="*/ 0 h 1278043"/>
                  <a:gd name="connsiteX2" fmla="*/ 908050 w 1405890"/>
                  <a:gd name="connsiteY2" fmla="*/ 1157816 h 1278043"/>
                  <a:gd name="connsiteX3" fmla="*/ 1393190 w 1405890"/>
                  <a:gd name="connsiteY3" fmla="*/ 1155700 h 1278043"/>
                  <a:gd name="connsiteX4" fmla="*/ 1405890 w 1405890"/>
                  <a:gd name="connsiteY4" fmla="*/ 1278043 h 1278043"/>
                  <a:gd name="connsiteX5" fmla="*/ 3810 w 1405890"/>
                  <a:gd name="connsiteY5" fmla="*/ 1278043 h 1278043"/>
                  <a:gd name="connsiteX6" fmla="*/ 0 w 1405890"/>
                  <a:gd name="connsiteY6" fmla="*/ 1154006 h 1278043"/>
                  <a:gd name="connsiteX7" fmla="*/ 562610 w 1405890"/>
                  <a:gd name="connsiteY7" fmla="*/ 1152313 h 1278043"/>
                  <a:gd name="connsiteX8" fmla="*/ 560070 w 1405890"/>
                  <a:gd name="connsiteY8" fmla="*/ 423 h 1278043"/>
                  <a:gd name="connsiteX0" fmla="*/ 560070 w 1408007"/>
                  <a:gd name="connsiteY0" fmla="*/ 423 h 1278043"/>
                  <a:gd name="connsiteX1" fmla="*/ 913977 w 1408007"/>
                  <a:gd name="connsiteY1" fmla="*/ 0 h 1278043"/>
                  <a:gd name="connsiteX2" fmla="*/ 908050 w 1408007"/>
                  <a:gd name="connsiteY2" fmla="*/ 1157816 h 1278043"/>
                  <a:gd name="connsiteX3" fmla="*/ 1408007 w 1408007"/>
                  <a:gd name="connsiteY3" fmla="*/ 1155700 h 1278043"/>
                  <a:gd name="connsiteX4" fmla="*/ 1405890 w 1408007"/>
                  <a:gd name="connsiteY4" fmla="*/ 1278043 h 1278043"/>
                  <a:gd name="connsiteX5" fmla="*/ 3810 w 1408007"/>
                  <a:gd name="connsiteY5" fmla="*/ 1278043 h 1278043"/>
                  <a:gd name="connsiteX6" fmla="*/ 0 w 1408007"/>
                  <a:gd name="connsiteY6" fmla="*/ 1154006 h 1278043"/>
                  <a:gd name="connsiteX7" fmla="*/ 562610 w 1408007"/>
                  <a:gd name="connsiteY7" fmla="*/ 1152313 h 1278043"/>
                  <a:gd name="connsiteX8" fmla="*/ 560070 w 1408007"/>
                  <a:gd name="connsiteY8" fmla="*/ 423 h 127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007" h="1278043">
                    <a:moveTo>
                      <a:pt x="560070" y="423"/>
                    </a:moveTo>
                    <a:lnTo>
                      <a:pt x="913977" y="0"/>
                    </a:lnTo>
                    <a:cubicBezTo>
                      <a:pt x="910590" y="389467"/>
                      <a:pt x="911437" y="768349"/>
                      <a:pt x="908050" y="1157816"/>
                    </a:cubicBezTo>
                    <a:lnTo>
                      <a:pt x="1408007" y="1155700"/>
                    </a:lnTo>
                    <a:cubicBezTo>
                      <a:pt x="1407301" y="1196481"/>
                      <a:pt x="1406596" y="1237262"/>
                      <a:pt x="1405890" y="1278043"/>
                    </a:cubicBezTo>
                    <a:lnTo>
                      <a:pt x="3810" y="1278043"/>
                    </a:lnTo>
                    <a:lnTo>
                      <a:pt x="0" y="1154006"/>
                    </a:lnTo>
                    <a:lnTo>
                      <a:pt x="562610" y="1152313"/>
                    </a:lnTo>
                    <a:cubicBezTo>
                      <a:pt x="561763" y="770466"/>
                      <a:pt x="560917" y="382270"/>
                      <a:pt x="560070" y="423"/>
                    </a:cubicBezTo>
                    <a:close/>
                  </a:path>
                </a:pathLst>
              </a:custGeom>
              <a:no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2000"/>
                  </a:lnSpc>
                  <a:spcBef>
                    <a:spcPts val="500"/>
                  </a:spcBef>
                  <a:spcAft>
                    <a:spcPts val="500"/>
                  </a:spcAft>
                </a:pPr>
                <a:endParaRPr lang="en-GB" dirty="0" err="1"/>
              </a:p>
            </p:txBody>
          </p:sp>
          <p:sp>
            <p:nvSpPr>
              <p:cNvPr id="43" name="Arc 42"/>
              <p:cNvSpPr/>
              <p:nvPr/>
            </p:nvSpPr>
            <p:spPr>
              <a:xfrm flipH="1" flipV="1">
                <a:off x="5958416" y="3072829"/>
                <a:ext cx="147065" cy="64071"/>
              </a:xfrm>
              <a:prstGeom prst="arc">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flipV="1">
                <a:off x="6087160" y="2936049"/>
                <a:ext cx="129116" cy="64071"/>
              </a:xfrm>
              <a:prstGeom prst="arc">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flipH="1" flipV="1">
                <a:off x="6004279" y="3179603"/>
                <a:ext cx="147065" cy="64071"/>
              </a:xfrm>
              <a:prstGeom prst="arc">
                <a:avLst>
                  <a:gd name="adj1" fmla="val 12353482"/>
                  <a:gd name="adj2" fmla="val 19691946"/>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6" name="Straight Arrow Connector 45"/>
              <p:cNvCxnSpPr/>
              <p:nvPr/>
            </p:nvCxnSpPr>
            <p:spPr>
              <a:xfrm>
                <a:off x="5647448" y="2966244"/>
                <a:ext cx="310968" cy="12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5585562" y="3003424"/>
                <a:ext cx="372854" cy="2382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5702300" y="2932368"/>
                <a:ext cx="459124" cy="67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4" name="Rectangle 23"/>
            <p:cNvSpPr/>
            <p:nvPr/>
          </p:nvSpPr>
          <p:spPr>
            <a:xfrm>
              <a:off x="8837688" y="3583026"/>
              <a:ext cx="1045753" cy="918909"/>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r>
                <a:rPr lang="en-GB" sz="1200" dirty="0"/>
                <a:t>Lack of fusion type defects</a:t>
              </a:r>
            </a:p>
          </p:txBody>
        </p:sp>
        <p:sp>
          <p:nvSpPr>
            <p:cNvPr id="25" name="Rectangle 24"/>
            <p:cNvSpPr/>
            <p:nvPr/>
          </p:nvSpPr>
          <p:spPr>
            <a:xfrm>
              <a:off x="9263500" y="3037151"/>
              <a:ext cx="2331825" cy="284230"/>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pPr algn="ctr"/>
              <a:r>
                <a:rPr lang="en-GB" sz="1400" dirty="0"/>
                <a:t>Defect characterisation</a:t>
              </a:r>
            </a:p>
          </p:txBody>
        </p:sp>
        <p:sp>
          <p:nvSpPr>
            <p:cNvPr id="26" name="Rectangle 25"/>
            <p:cNvSpPr/>
            <p:nvPr/>
          </p:nvSpPr>
          <p:spPr>
            <a:xfrm>
              <a:off x="9112320" y="5810853"/>
              <a:ext cx="1325957" cy="468224"/>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r>
                <a:rPr lang="en-GB" sz="1200" dirty="0"/>
                <a:t>TFM inspection from baseplate</a:t>
              </a:r>
            </a:p>
          </p:txBody>
        </p:sp>
        <p:sp>
          <p:nvSpPr>
            <p:cNvPr id="27" name="Rectangle 26"/>
            <p:cNvSpPr/>
            <p:nvPr/>
          </p:nvSpPr>
          <p:spPr>
            <a:xfrm>
              <a:off x="10688039" y="3286638"/>
              <a:ext cx="1265880" cy="918909"/>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r>
                <a:rPr lang="en-GB" sz="1200" dirty="0"/>
                <a:t>Shear wave inspection from side wall (machined)</a:t>
              </a:r>
            </a:p>
          </p:txBody>
        </p:sp>
        <p:grpSp>
          <p:nvGrpSpPr>
            <p:cNvPr id="28" name="Group 27"/>
            <p:cNvGrpSpPr/>
            <p:nvPr/>
          </p:nvGrpSpPr>
          <p:grpSpPr>
            <a:xfrm rot="10800000">
              <a:off x="9642807" y="5346723"/>
              <a:ext cx="1025101" cy="244474"/>
              <a:chOff x="4223544" y="2799079"/>
              <a:chExt cx="3163570" cy="899795"/>
            </a:xfrm>
          </p:grpSpPr>
          <p:sp>
            <p:nvSpPr>
              <p:cNvPr id="38" name="Rectangle 37"/>
              <p:cNvSpPr>
                <a:spLocks/>
              </p:cNvSpPr>
              <p:nvPr/>
            </p:nvSpPr>
            <p:spPr>
              <a:xfrm rot="5400000">
                <a:off x="4673441" y="2349182"/>
                <a:ext cx="899795" cy="1799590"/>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endParaRPr lang="en-GB"/>
              </a:p>
            </p:txBody>
          </p:sp>
          <p:sp>
            <p:nvSpPr>
              <p:cNvPr id="39" name="Rectangle 38"/>
              <p:cNvSpPr>
                <a:spLocks/>
              </p:cNvSpPr>
              <p:nvPr/>
            </p:nvSpPr>
            <p:spPr>
              <a:xfrm rot="5400000">
                <a:off x="5033486" y="2709227"/>
                <a:ext cx="179705" cy="1799590"/>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endParaRPr lang="en-GB"/>
              </a:p>
            </p:txBody>
          </p:sp>
          <p:sp>
            <p:nvSpPr>
              <p:cNvPr id="40" name="Rectangle 39"/>
              <p:cNvSpPr/>
              <p:nvPr/>
            </p:nvSpPr>
            <p:spPr>
              <a:xfrm rot="5400000">
                <a:off x="5839937" y="3034346"/>
                <a:ext cx="453390" cy="89535"/>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endParaRPr lang="en-GB"/>
              </a:p>
            </p:txBody>
          </p:sp>
          <p:sp>
            <p:nvSpPr>
              <p:cNvPr id="41" name="Trapezoid 40"/>
              <p:cNvSpPr/>
              <p:nvPr/>
            </p:nvSpPr>
            <p:spPr>
              <a:xfrm rot="5400000">
                <a:off x="6498114" y="2432684"/>
                <a:ext cx="500380" cy="1277620"/>
              </a:xfrm>
              <a:prstGeom prst="trapezoid">
                <a:avLst>
                  <a:gd name="adj" fmla="val 12331"/>
                </a:avLst>
              </a:prstGeom>
              <a:solidFill>
                <a:schemeClr val="bg1">
                  <a:lumMod val="50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29" name="Group 28"/>
            <p:cNvGrpSpPr/>
            <p:nvPr/>
          </p:nvGrpSpPr>
          <p:grpSpPr>
            <a:xfrm rot="7146656">
              <a:off x="10726753" y="4404080"/>
              <a:ext cx="264306" cy="358834"/>
              <a:chOff x="5747385" y="2763043"/>
              <a:chExt cx="683895" cy="899795"/>
            </a:xfrm>
          </p:grpSpPr>
          <p:sp>
            <p:nvSpPr>
              <p:cNvPr id="36" name="Rectangle 35"/>
              <p:cNvSpPr>
                <a:spLocks/>
              </p:cNvSpPr>
              <p:nvPr/>
            </p:nvSpPr>
            <p:spPr>
              <a:xfrm rot="5400000">
                <a:off x="5646102" y="2943066"/>
                <a:ext cx="899795" cy="539750"/>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endParaRPr lang="en-GB"/>
              </a:p>
            </p:txBody>
          </p:sp>
          <p:sp>
            <p:nvSpPr>
              <p:cNvPr id="37" name="Rectangle 36"/>
              <p:cNvSpPr/>
              <p:nvPr/>
            </p:nvSpPr>
            <p:spPr>
              <a:xfrm rot="5400000">
                <a:off x="5999480" y="3231038"/>
                <a:ext cx="179705" cy="683895"/>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endParaRPr lang="en-GB"/>
              </a:p>
            </p:txBody>
          </p:sp>
        </p:grpSp>
        <p:cxnSp>
          <p:nvCxnSpPr>
            <p:cNvPr id="30" name="Straight Arrow Connector 29"/>
            <p:cNvCxnSpPr/>
            <p:nvPr/>
          </p:nvCxnSpPr>
          <p:spPr>
            <a:xfrm flipH="1">
              <a:off x="10936234" y="4182175"/>
              <a:ext cx="128913" cy="305903"/>
            </a:xfrm>
            <a:prstGeom prst="straightConnector1">
              <a:avLst/>
            </a:prstGeom>
            <a:ln w="19050">
              <a:tailEnd type="triangle"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9994966" y="5600846"/>
              <a:ext cx="179629" cy="275865"/>
            </a:xfrm>
            <a:prstGeom prst="straightConnector1">
              <a:avLst/>
            </a:prstGeom>
            <a:ln w="19050">
              <a:tailEnd type="triangle" w="med" len="med"/>
            </a:ln>
          </p:spPr>
          <p:style>
            <a:lnRef idx="1">
              <a:schemeClr val="dk1"/>
            </a:lnRef>
            <a:fillRef idx="0">
              <a:schemeClr val="dk1"/>
            </a:fillRef>
            <a:effectRef idx="0">
              <a:schemeClr val="dk1"/>
            </a:effectRef>
            <a:fontRef idx="minor">
              <a:schemeClr val="tx1"/>
            </a:fontRef>
          </p:style>
        </p:cxnSp>
        <p:sp>
          <p:nvSpPr>
            <p:cNvPr id="32" name="Oval 31"/>
            <p:cNvSpPr/>
            <p:nvPr/>
          </p:nvSpPr>
          <p:spPr>
            <a:xfrm>
              <a:off x="10174595" y="4862633"/>
              <a:ext cx="54000" cy="54000"/>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33" name="Oval 32"/>
            <p:cNvSpPr/>
            <p:nvPr/>
          </p:nvSpPr>
          <p:spPr>
            <a:xfrm>
              <a:off x="10238386" y="4918303"/>
              <a:ext cx="54000" cy="54000"/>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34" name="Rectangle 33"/>
            <p:cNvSpPr/>
            <p:nvPr/>
          </p:nvSpPr>
          <p:spPr>
            <a:xfrm>
              <a:off x="10833306" y="5291785"/>
              <a:ext cx="1054297" cy="577077"/>
            </a:xfrm>
            <a:prstGeom prst="rect">
              <a:avLst/>
            </a:prstGeom>
            <a:ln>
              <a:noFill/>
            </a:ln>
          </p:spPr>
          <p:style>
            <a:lnRef idx="1">
              <a:schemeClr val="dk1"/>
            </a:lnRef>
            <a:fillRef idx="0">
              <a:schemeClr val="dk1"/>
            </a:fillRef>
            <a:effectRef idx="0">
              <a:schemeClr val="dk1"/>
            </a:effectRef>
            <a:fontRef idx="minor">
              <a:schemeClr val="tx1"/>
            </a:fontRef>
          </p:style>
          <p:txBody>
            <a:bodyPr rtlCol="0" anchor="ctr"/>
            <a:lstStyle/>
            <a:p>
              <a:r>
                <a:rPr lang="en-GB" sz="1200" dirty="0"/>
                <a:t>Void / pore defect</a:t>
              </a:r>
            </a:p>
          </p:txBody>
        </p:sp>
        <p:cxnSp>
          <p:nvCxnSpPr>
            <p:cNvPr id="35" name="Straight Arrow Connector 34"/>
            <p:cNvCxnSpPr/>
            <p:nvPr/>
          </p:nvCxnSpPr>
          <p:spPr>
            <a:xfrm flipH="1" flipV="1">
              <a:off x="10317117" y="4979963"/>
              <a:ext cx="588972" cy="302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9"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Tree>
    <p:extLst>
      <p:ext uri="{BB962C8B-B14F-4D97-AF65-F5344CB8AC3E}">
        <p14:creationId xmlns:p14="http://schemas.microsoft.com/office/powerpoint/2010/main" val="29141283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6E2-3F4C-4EB4-B50E-12D5A161C6F9}"/>
              </a:ext>
            </a:extLst>
          </p:cNvPr>
          <p:cNvSpPr>
            <a:spLocks noGrp="1"/>
          </p:cNvSpPr>
          <p:nvPr>
            <p:ph type="title"/>
          </p:nvPr>
        </p:nvSpPr>
        <p:spPr/>
        <p:txBody>
          <a:bodyPr anchor="ctr"/>
          <a:lstStyle/>
          <a:p>
            <a:r>
              <a:rPr lang="en-GB" dirty="0"/>
              <a:t>BINDT Aerospace workshop – UT TFM for </a:t>
            </a:r>
            <a:r>
              <a:rPr lang="en-GB" dirty="0" err="1"/>
              <a:t>LMDw</a:t>
            </a:r>
            <a:endParaRPr lang="ar-AE" dirty="0"/>
          </a:p>
        </p:txBody>
      </p:sp>
      <p:sp>
        <p:nvSpPr>
          <p:cNvPr id="4"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p:txBody>
          <a:bodyPr/>
          <a:lstStyle/>
          <a:p>
            <a:r>
              <a:rPr lang="en-GB"/>
              <a:t>GKN-ETQ-259</a:t>
            </a:r>
            <a:endParaRPr lang="ar-AE" dirty="0"/>
          </a:p>
        </p:txBody>
      </p:sp>
      <p:sp>
        <p:nvSpPr>
          <p:cNvPr id="5" name="Slide Number Placeholder 4">
            <a:extLst>
              <a:ext uri="{FF2B5EF4-FFF2-40B4-BE49-F238E27FC236}">
                <a16:creationId xmlns:a16="http://schemas.microsoft.com/office/drawing/2014/main" id="{E93E4E37-D94A-4365-9825-FA22C51EE85C}"/>
              </a:ext>
            </a:extLst>
          </p:cNvPr>
          <p:cNvSpPr>
            <a:spLocks noGrp="1"/>
          </p:cNvSpPr>
          <p:nvPr>
            <p:ph type="sldNum" sz="quarter" idx="12"/>
          </p:nvPr>
        </p:nvSpPr>
        <p:spPr/>
        <p:txBody>
          <a:bodyPr/>
          <a:lstStyle/>
          <a:p>
            <a:fld id="{0256AFAE-2175-4E8D-BD75-EAA2C41CC036}" type="slidenum">
              <a:rPr lang="ar-AE" smtClean="0"/>
              <a:pPr/>
              <a:t>8</a:t>
            </a:fld>
            <a:endParaRPr lang="ar-AE"/>
          </a:p>
        </p:txBody>
      </p:sp>
      <p:sp>
        <p:nvSpPr>
          <p:cNvPr id="7" name="Text Placeholder 2"/>
          <p:cNvSpPr txBox="1">
            <a:spLocks/>
          </p:cNvSpPr>
          <p:nvPr/>
        </p:nvSpPr>
        <p:spPr>
          <a:xfrm>
            <a:off x="272235" y="1490024"/>
            <a:ext cx="5268331" cy="3447736"/>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i="1" kern="0" dirty="0"/>
              <a:t>Planned tests</a:t>
            </a:r>
          </a:p>
          <a:p>
            <a:pPr lvl="2" defTabSz="914400">
              <a:defRPr/>
            </a:pPr>
            <a:r>
              <a:rPr lang="en-GB" sz="1600" kern="0" dirty="0"/>
              <a:t>Manufacture of updated longitudinal wave test blocks: </a:t>
            </a:r>
          </a:p>
          <a:p>
            <a:pPr lvl="3" defTabSz="914400">
              <a:defRPr/>
            </a:pPr>
            <a:r>
              <a:rPr lang="en-GB" sz="1400" kern="0" dirty="0"/>
              <a:t>Flat bottomed holes (ASTM E127 compliance)</a:t>
            </a:r>
          </a:p>
          <a:p>
            <a:pPr lvl="3" defTabSz="914400">
              <a:defRPr/>
            </a:pPr>
            <a:r>
              <a:rPr lang="en-GB" sz="1400" kern="0" dirty="0"/>
              <a:t>Hole sizes Ø0.8mm, Ø0.6mm, Ø0.4mm &amp; Ø0.3mm</a:t>
            </a:r>
          </a:p>
          <a:p>
            <a:pPr lvl="3" defTabSz="914400">
              <a:defRPr/>
            </a:pPr>
            <a:endParaRPr lang="en-GB" sz="1400" kern="0" dirty="0"/>
          </a:p>
          <a:p>
            <a:pPr lvl="2" defTabSz="914400">
              <a:defRPr/>
            </a:pPr>
            <a:r>
              <a:rPr lang="en-GB" sz="1600" kern="0" dirty="0"/>
              <a:t>Design and manufacture of shear wave blocks:</a:t>
            </a:r>
          </a:p>
          <a:p>
            <a:pPr lvl="3" defTabSz="914400">
              <a:defRPr/>
            </a:pPr>
            <a:r>
              <a:rPr lang="en-GB" sz="1400" kern="0" dirty="0"/>
              <a:t>Manufacture IOW AMS 2154E</a:t>
            </a:r>
          </a:p>
          <a:p>
            <a:pPr lvl="3" defTabSz="914400">
              <a:defRPr/>
            </a:pPr>
            <a:r>
              <a:rPr lang="en-GB" sz="1400" kern="0" dirty="0"/>
              <a:t>Different blocks recommended for area amplitude calibration and Distance amplitude calibration</a:t>
            </a:r>
          </a:p>
          <a:p>
            <a:pPr lvl="2" defTabSz="914400">
              <a:defRPr/>
            </a:pPr>
            <a:r>
              <a:rPr lang="en-GB" sz="1600" kern="0" dirty="0"/>
              <a:t>Characterisation of real defects vs FBHs in test blocks</a:t>
            </a:r>
          </a:p>
        </p:txBody>
      </p:sp>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2837" y="1376922"/>
            <a:ext cx="2213579" cy="2199158"/>
          </a:xfrm>
          <a:prstGeom prst="rect">
            <a:avLst/>
          </a:prstGeom>
        </p:spPr>
      </p:pic>
      <p:pic>
        <p:nvPicPr>
          <p:cNvPr id="38" name="Picture 37"/>
          <p:cNvPicPr>
            <a:picLocks noChangeAspect="1"/>
          </p:cNvPicPr>
          <p:nvPr/>
        </p:nvPicPr>
        <p:blipFill>
          <a:blip r:embed="rId3"/>
          <a:stretch>
            <a:fillRect/>
          </a:stretch>
        </p:blipFill>
        <p:spPr>
          <a:xfrm>
            <a:off x="5609023" y="3921801"/>
            <a:ext cx="1902318" cy="1397621"/>
          </a:xfrm>
          <a:prstGeom prst="rect">
            <a:avLst/>
          </a:prstGeom>
        </p:spPr>
      </p:pic>
      <p:pic>
        <p:nvPicPr>
          <p:cNvPr id="39" name="Picture 38"/>
          <p:cNvPicPr>
            <a:picLocks noChangeAspect="1"/>
          </p:cNvPicPr>
          <p:nvPr/>
        </p:nvPicPr>
        <p:blipFill>
          <a:blip r:embed="rId4"/>
          <a:stretch>
            <a:fillRect/>
          </a:stretch>
        </p:blipFill>
        <p:spPr>
          <a:xfrm>
            <a:off x="5177275" y="5319422"/>
            <a:ext cx="2265608" cy="1524655"/>
          </a:xfrm>
          <a:prstGeom prst="rect">
            <a:avLst/>
          </a:prstGeom>
        </p:spPr>
      </p:pic>
      <p:pic>
        <p:nvPicPr>
          <p:cNvPr id="40" name="Picture 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9798" y="4937760"/>
            <a:ext cx="4465108" cy="1541017"/>
          </a:xfrm>
          <a:prstGeom prst="rect">
            <a:avLst/>
          </a:prstGeom>
        </p:spPr>
      </p:pic>
      <p:cxnSp>
        <p:nvCxnSpPr>
          <p:cNvPr id="11" name="Straight Arrow Connector 10"/>
          <p:cNvCxnSpPr/>
          <p:nvPr/>
        </p:nvCxnSpPr>
        <p:spPr>
          <a:xfrm flipH="1">
            <a:off x="7347005" y="4412974"/>
            <a:ext cx="6679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 Box 1158"/>
          <p:cNvSpPr txBox="1"/>
          <p:nvPr/>
        </p:nvSpPr>
        <p:spPr>
          <a:xfrm>
            <a:off x="8135098" y="4045016"/>
            <a:ext cx="2006601" cy="7359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Shear wave block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iaw</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AMS2154E – area amplitude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cal</a:t>
            </a:r>
            <a:endParaRPr lang="en-GB" sz="1200" dirty="0">
              <a:effectLst/>
              <a:latin typeface="Times New Roman" panose="02020603050405020304" pitchFamily="18" charset="0"/>
              <a:ea typeface="Times New Roman" panose="02020603050405020304" pitchFamily="18" charset="0"/>
            </a:endParaRPr>
          </a:p>
        </p:txBody>
      </p:sp>
      <p:sp>
        <p:nvSpPr>
          <p:cNvPr id="42" name="Text Box 1158"/>
          <p:cNvSpPr txBox="1"/>
          <p:nvPr/>
        </p:nvSpPr>
        <p:spPr>
          <a:xfrm>
            <a:off x="3753018" y="6196177"/>
            <a:ext cx="1669005" cy="7359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DAC block of similar design for 2 angles</a:t>
            </a:r>
            <a:endParaRPr lang="en-GB" sz="1200" dirty="0">
              <a:effectLst/>
              <a:latin typeface="Times New Roman" panose="02020603050405020304" pitchFamily="18" charset="0"/>
              <a:ea typeface="Times New Roman" panose="02020603050405020304" pitchFamily="18" charset="0"/>
            </a:endParaRPr>
          </a:p>
        </p:txBody>
      </p:sp>
      <p:sp>
        <p:nvSpPr>
          <p:cNvPr id="43" name="Content Placeholder 2">
            <a:extLst>
              <a:ext uri="{FF2B5EF4-FFF2-40B4-BE49-F238E27FC236}">
                <a16:creationId xmlns:a16="http://schemas.microsoft.com/office/drawing/2014/main" id="{615F734F-D7CB-41C1-B06B-E1726535283A}"/>
              </a:ext>
            </a:extLst>
          </p:cNvPr>
          <p:cNvSpPr txBox="1">
            <a:spLocks/>
          </p:cNvSpPr>
          <p:nvPr/>
        </p:nvSpPr>
        <p:spPr>
          <a:xfrm>
            <a:off x="9618394" y="6564135"/>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Tree>
    <p:extLst>
      <p:ext uri="{BB962C8B-B14F-4D97-AF65-F5344CB8AC3E}">
        <p14:creationId xmlns:p14="http://schemas.microsoft.com/office/powerpoint/2010/main" val="1430274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6E2-3F4C-4EB4-B50E-12D5A161C6F9}"/>
              </a:ext>
            </a:extLst>
          </p:cNvPr>
          <p:cNvSpPr>
            <a:spLocks noGrp="1"/>
          </p:cNvSpPr>
          <p:nvPr>
            <p:ph type="title"/>
          </p:nvPr>
        </p:nvSpPr>
        <p:spPr/>
        <p:txBody>
          <a:bodyPr anchor="ctr"/>
          <a:lstStyle/>
          <a:p>
            <a:r>
              <a:rPr lang="en-GB" dirty="0"/>
              <a:t>BINDT Aerospace workshop – UT TFM for </a:t>
            </a:r>
            <a:r>
              <a:rPr lang="en-GB" dirty="0" err="1"/>
              <a:t>LMDw</a:t>
            </a:r>
            <a:endParaRPr lang="ar-AE" dirty="0"/>
          </a:p>
        </p:txBody>
      </p:sp>
      <p:sp>
        <p:nvSpPr>
          <p:cNvPr id="4" name="Footer Placeholder 3">
            <a:extLst>
              <a:ext uri="{FF2B5EF4-FFF2-40B4-BE49-F238E27FC236}">
                <a16:creationId xmlns:a16="http://schemas.microsoft.com/office/drawing/2014/main" id="{C14FF4DB-454F-4D76-9D5E-BE5076C4E971}"/>
              </a:ext>
            </a:extLst>
          </p:cNvPr>
          <p:cNvSpPr>
            <a:spLocks noGrp="1"/>
          </p:cNvSpPr>
          <p:nvPr>
            <p:ph type="ftr" sz="quarter" idx="11"/>
          </p:nvPr>
        </p:nvSpPr>
        <p:spPr/>
        <p:txBody>
          <a:bodyPr/>
          <a:lstStyle/>
          <a:p>
            <a:r>
              <a:rPr lang="en-GB"/>
              <a:t>GKN-ETQ-259</a:t>
            </a:r>
            <a:endParaRPr lang="ar-AE" dirty="0"/>
          </a:p>
        </p:txBody>
      </p:sp>
      <p:sp>
        <p:nvSpPr>
          <p:cNvPr id="5" name="Slide Number Placeholder 4">
            <a:extLst>
              <a:ext uri="{FF2B5EF4-FFF2-40B4-BE49-F238E27FC236}">
                <a16:creationId xmlns:a16="http://schemas.microsoft.com/office/drawing/2014/main" id="{E93E4E37-D94A-4365-9825-FA22C51EE85C}"/>
              </a:ext>
            </a:extLst>
          </p:cNvPr>
          <p:cNvSpPr>
            <a:spLocks noGrp="1"/>
          </p:cNvSpPr>
          <p:nvPr>
            <p:ph type="sldNum" sz="quarter" idx="12"/>
          </p:nvPr>
        </p:nvSpPr>
        <p:spPr/>
        <p:txBody>
          <a:bodyPr/>
          <a:lstStyle/>
          <a:p>
            <a:fld id="{0256AFAE-2175-4E8D-BD75-EAA2C41CC036}" type="slidenum">
              <a:rPr lang="ar-AE" smtClean="0"/>
              <a:pPr/>
              <a:t>9</a:t>
            </a:fld>
            <a:endParaRPr lang="ar-AE"/>
          </a:p>
        </p:txBody>
      </p:sp>
      <p:sp>
        <p:nvSpPr>
          <p:cNvPr id="7" name="Text Placeholder 2"/>
          <p:cNvSpPr txBox="1">
            <a:spLocks/>
          </p:cNvSpPr>
          <p:nvPr/>
        </p:nvSpPr>
        <p:spPr>
          <a:xfrm>
            <a:off x="272236" y="1490025"/>
            <a:ext cx="4053274" cy="2147982"/>
          </a:xfrm>
          <a:prstGeom prst="rect">
            <a:avLst/>
          </a:prstGeom>
        </p:spPr>
        <p:txBody>
          <a:bodyPr/>
          <a:lstStyle>
            <a:lvl1pPr marL="0" indent="0" algn="l" defTabSz="967710" rtl="0" eaLnBrk="1" latinLnBrk="0" hangingPunct="1">
              <a:lnSpc>
                <a:spcPct val="102000"/>
              </a:lnSpc>
              <a:spcBef>
                <a:spcPts val="1058"/>
              </a:spcBef>
              <a:buFont typeface="Arial" panose="020B0604020202020204" pitchFamily="34" charset="0"/>
              <a:buNone/>
              <a:defRPr sz="1800"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800"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800"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600"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buNone/>
              <a:defRPr/>
            </a:pPr>
            <a:r>
              <a:rPr lang="en-GB" sz="1600" b="1" i="1" kern="0" dirty="0"/>
              <a:t>Outcome  - longitudinal wave blocks</a:t>
            </a:r>
          </a:p>
          <a:p>
            <a:pPr lvl="2" defTabSz="914400">
              <a:defRPr/>
            </a:pPr>
            <a:r>
              <a:rPr lang="en-GB" sz="1600" kern="0" dirty="0"/>
              <a:t>Drilling 0.3mm &amp; 0.4mm holes has been problematic – EDM drilling has not worked.</a:t>
            </a:r>
          </a:p>
          <a:p>
            <a:pPr lvl="2" defTabSz="914400">
              <a:defRPr/>
            </a:pPr>
            <a:r>
              <a:rPr lang="en-GB" sz="1600" kern="0" dirty="0"/>
              <a:t>Machining using a high speed spindle – acceptable results</a:t>
            </a:r>
            <a:endParaRPr lang="en-GB" kern="0" dirty="0"/>
          </a:p>
          <a:p>
            <a:pPr marL="0" lvl="2" indent="0" defTabSz="914400">
              <a:buNone/>
              <a:defRPr/>
            </a:pPr>
            <a:endParaRPr lang="en-GB" sz="1600" kern="0" dirty="0"/>
          </a:p>
        </p:txBody>
      </p:sp>
      <p:pic>
        <p:nvPicPr>
          <p:cNvPr id="11" name="Picture 10"/>
          <p:cNvPicPr>
            <a:picLocks noChangeAspect="1"/>
          </p:cNvPicPr>
          <p:nvPr/>
        </p:nvPicPr>
        <p:blipFill>
          <a:blip r:embed="rId2"/>
          <a:stretch>
            <a:fillRect/>
          </a:stretch>
        </p:blipFill>
        <p:spPr>
          <a:xfrm>
            <a:off x="1062670" y="4053174"/>
            <a:ext cx="3430550" cy="2413221"/>
          </a:xfrm>
          <a:prstGeom prst="rect">
            <a:avLst/>
          </a:prstGeom>
        </p:spPr>
      </p:pic>
      <p:pic>
        <p:nvPicPr>
          <p:cNvPr id="12" name="Picture 11"/>
          <p:cNvPicPr>
            <a:picLocks noChangeAspect="1"/>
          </p:cNvPicPr>
          <p:nvPr/>
        </p:nvPicPr>
        <p:blipFill rotWithShape="1">
          <a:blip r:embed="rId3" cstate="hqprint">
            <a:extLst>
              <a:ext uri="{28A0092B-C50C-407E-A947-70E740481C1C}">
                <a14:useLocalDpi xmlns:a14="http://schemas.microsoft.com/office/drawing/2010/main" val="0"/>
              </a:ext>
            </a:extLst>
          </a:blip>
          <a:srcRect l="24116" r="15826"/>
          <a:stretch/>
        </p:blipFill>
        <p:spPr>
          <a:xfrm rot="5400000">
            <a:off x="4735692" y="1346946"/>
            <a:ext cx="1949195" cy="2434140"/>
          </a:xfrm>
          <a:prstGeom prst="rect">
            <a:avLst/>
          </a:prstGeom>
        </p:spPr>
      </p:pic>
      <p:pic>
        <p:nvPicPr>
          <p:cNvPr id="13" name="Picture 12"/>
          <p:cNvPicPr>
            <a:picLocks noChangeAspect="1"/>
          </p:cNvPicPr>
          <p:nvPr/>
        </p:nvPicPr>
        <p:blipFill rotWithShape="1">
          <a:blip r:embed="rId4"/>
          <a:srcRect t="48070" r="49790"/>
          <a:stretch/>
        </p:blipFill>
        <p:spPr>
          <a:xfrm>
            <a:off x="7712764" y="1529138"/>
            <a:ext cx="3180522" cy="2108869"/>
          </a:xfrm>
          <a:prstGeom prst="rect">
            <a:avLst/>
          </a:prstGeom>
        </p:spPr>
      </p:pic>
      <p:pic>
        <p:nvPicPr>
          <p:cNvPr id="14" name="Picture 13"/>
          <p:cNvPicPr>
            <a:picLocks noChangeAspect="1"/>
          </p:cNvPicPr>
          <p:nvPr/>
        </p:nvPicPr>
        <p:blipFill rotWithShape="1">
          <a:blip r:embed="rId5" cstate="hqprint">
            <a:extLst>
              <a:ext uri="{28A0092B-C50C-407E-A947-70E740481C1C}">
                <a14:useLocalDpi xmlns:a14="http://schemas.microsoft.com/office/drawing/2010/main" val="0"/>
              </a:ext>
            </a:extLst>
          </a:blip>
          <a:srcRect l="22145" r="5391"/>
          <a:stretch/>
        </p:blipFill>
        <p:spPr>
          <a:xfrm>
            <a:off x="5734214" y="4031310"/>
            <a:ext cx="2503993" cy="2591631"/>
          </a:xfrm>
          <a:prstGeom prst="rect">
            <a:avLst/>
          </a:prstGeom>
        </p:spPr>
      </p:pic>
      <p:sp>
        <p:nvSpPr>
          <p:cNvPr id="15" name="Right Arrow 14"/>
          <p:cNvSpPr/>
          <p:nvPr/>
        </p:nvSpPr>
        <p:spPr>
          <a:xfrm>
            <a:off x="4905955" y="5259784"/>
            <a:ext cx="556591" cy="242519"/>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28" name="Right Arrow 27"/>
          <p:cNvSpPr/>
          <p:nvPr/>
        </p:nvSpPr>
        <p:spPr>
          <a:xfrm>
            <a:off x="6986210" y="2426257"/>
            <a:ext cx="556591" cy="242519"/>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29" name="Right Arrow 28"/>
          <p:cNvSpPr/>
          <p:nvPr/>
        </p:nvSpPr>
        <p:spPr>
          <a:xfrm>
            <a:off x="8509875" y="5205865"/>
            <a:ext cx="556591" cy="242519"/>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16" name="TextBox 15"/>
          <p:cNvSpPr txBox="1"/>
          <p:nvPr/>
        </p:nvSpPr>
        <p:spPr>
          <a:xfrm>
            <a:off x="9303025" y="5035161"/>
            <a:ext cx="1874600" cy="691763"/>
          </a:xfrm>
          <a:prstGeom prst="rect">
            <a:avLst/>
          </a:prstGeom>
          <a:noFill/>
        </p:spPr>
        <p:txBody>
          <a:bodyPr wrap="square" lIns="0" tIns="0" rIns="0" bIns="0" rtlCol="0">
            <a:noAutofit/>
          </a:bodyPr>
          <a:lstStyle/>
          <a:p>
            <a:pPr algn="l">
              <a:lnSpc>
                <a:spcPct val="102000"/>
              </a:lnSpc>
            </a:pPr>
            <a:r>
              <a:rPr lang="en-GB" sz="1800" dirty="0"/>
              <a:t>Awaiting X-ray CT results</a:t>
            </a:r>
          </a:p>
        </p:txBody>
      </p:sp>
      <p:sp>
        <p:nvSpPr>
          <p:cNvPr id="17" name="Content Placeholder 2">
            <a:extLst>
              <a:ext uri="{FF2B5EF4-FFF2-40B4-BE49-F238E27FC236}">
                <a16:creationId xmlns:a16="http://schemas.microsoft.com/office/drawing/2014/main" id="{615F734F-D7CB-41C1-B06B-E1726535283A}"/>
              </a:ext>
            </a:extLst>
          </p:cNvPr>
          <p:cNvSpPr txBox="1">
            <a:spLocks/>
          </p:cNvSpPr>
          <p:nvPr/>
        </p:nvSpPr>
        <p:spPr>
          <a:xfrm>
            <a:off x="9618394" y="6572086"/>
            <a:ext cx="2158203" cy="235096"/>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Segoe UI" panose="020B0502040204020203" pitchFamily="34" charset="0"/>
                <a:ea typeface="+mn-ea"/>
                <a:cs typeface="Segoe UI" panose="020B0502040204020203" pitchFamily="34" charset="0"/>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Legally privileged and confidential</a:t>
            </a:r>
            <a:endParaRPr lang="en-GB" sz="1000" dirty="0"/>
          </a:p>
        </p:txBody>
      </p:sp>
    </p:spTree>
    <p:extLst>
      <p:ext uri="{BB962C8B-B14F-4D97-AF65-F5344CB8AC3E}">
        <p14:creationId xmlns:p14="http://schemas.microsoft.com/office/powerpoint/2010/main" val="1474459795"/>
      </p:ext>
    </p:extLst>
  </p:cSld>
  <p:clrMapOvr>
    <a:masterClrMapping/>
  </p:clrMapOvr>
  <p:transition>
    <p:fade/>
  </p:transition>
</p:sld>
</file>

<file path=ppt/theme/theme1.xml><?xml version="1.0" encoding="utf-8"?>
<a:theme xmlns:a="http://schemas.openxmlformats.org/drawingml/2006/main" name="GKN PowerPoint Template_Arial">
  <a:themeElements>
    <a:clrScheme name="GKN colour theme 487">
      <a:dk1>
        <a:sysClr val="windowText" lastClr="000000"/>
      </a:dk1>
      <a:lt1>
        <a:sysClr val="window" lastClr="FFFFFF"/>
      </a:lt1>
      <a:dk2>
        <a:srgbClr val="EF7D00"/>
      </a:dk2>
      <a:lt2>
        <a:srgbClr val="009CB4"/>
      </a:lt2>
      <a:accent1>
        <a:srgbClr val="336699"/>
      </a:accent1>
      <a:accent2>
        <a:srgbClr val="232E45"/>
      </a:accent2>
      <a:accent3>
        <a:srgbClr val="FFCC66"/>
      </a:accent3>
      <a:accent4>
        <a:srgbClr val="A5A5A5"/>
      </a:accent4>
      <a:accent5>
        <a:srgbClr val="C00D0D"/>
      </a:accent5>
      <a:accent6>
        <a:srgbClr val="52AE32"/>
      </a:accent6>
      <a:hlink>
        <a:srgbClr val="336699"/>
      </a:hlink>
      <a:folHlink>
        <a:srgbClr val="A4A4A8"/>
      </a:folHlink>
    </a:clrScheme>
    <a:fontScheme name="GKN Fonts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02000"/>
          </a:lnSpc>
          <a:spcBef>
            <a:spcPts val="500"/>
          </a:spcBef>
          <a:spcAft>
            <a:spcPts val="5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defRPr sz="1800" dirty="0" err="1" smtClean="0"/>
        </a:defPPr>
      </a:lstStyle>
    </a:txDef>
  </a:objectDefaults>
  <a:extraClrSchemeLst/>
  <a:custClrLst>
    <a:custClr name="GKN Group 1 (Silver Blue)">
      <a:srgbClr val="497593"/>
    </a:custClr>
    <a:custClr name="GKN Group 2 (Mid Blue)">
      <a:srgbClr val="336699"/>
    </a:custClr>
    <a:custClr name="GKN Group 3 (Dark Blue)">
      <a:srgbClr val="232E45"/>
    </a:custClr>
    <a:custClr name="GKN Group 4 (Yellow)">
      <a:srgbClr val="FBBA00"/>
    </a:custClr>
    <a:custClr name="GKN Aerospace">
      <a:srgbClr val="009CB4"/>
    </a:custClr>
    <a:custClr name="GKN Driveline">
      <a:srgbClr val="7076AF"/>
    </a:custClr>
    <a:custClr name="GKN Powder Met">
      <a:srgbClr val="904281"/>
    </a:custClr>
    <a:custClr name="Neutral 1">
      <a:srgbClr val="9D9D9C"/>
    </a:custClr>
    <a:custClr name="Neutral 2">
      <a:srgbClr val="DADADA"/>
    </a:custClr>
    <a:custClr name=" ">
      <a:srgbClr val="FFFFFF"/>
    </a:custClr>
    <a:custClr name="Improve">
      <a:srgbClr val="EF7D00"/>
    </a:custClr>
    <a:custClr name="Grow">
      <a:srgbClr val="52AE32"/>
    </a:custClr>
    <a:custClr name="Develop">
      <a:srgbClr val="C9338B"/>
    </a:custClr>
    <a:custClr name="Manage">
      <a:srgbClr val="814997"/>
    </a:custClr>
    <a:custClr name="Loss">
      <a:srgbClr val="C00D0D"/>
    </a:custClr>
  </a:custClrLst>
  <a:extLst>
    <a:ext uri="{05A4C25C-085E-4340-85A3-A5531E510DB2}">
      <thm15:themeFamily xmlns:thm15="http://schemas.microsoft.com/office/thememl/2012/main" name="GKN_PowerPoint template No Disclaimer- Arial.potx" id="{AA94E067-1549-4824-A8FC-8273BF404D87}" vid="{79D7414E-FC22-4058-81DE-ECADC489AC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1139</TotalTime>
  <Words>1174</Words>
  <Application>Microsoft Office PowerPoint</Application>
  <PresentationFormat>Widescreen</PresentationFormat>
  <Paragraphs>200</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Univia Pro</vt:lpstr>
      <vt:lpstr>Univia Pro Book</vt:lpstr>
      <vt:lpstr>GKN PowerPoint Template_Arial</vt:lpstr>
      <vt:lpstr>PowerPoint Presentation</vt:lpstr>
      <vt:lpstr>BINDT Aerospace workshop – UT TFM for LMDw</vt:lpstr>
      <vt:lpstr>BINDT Aerospace workshop – UT TFM for LMDw</vt:lpstr>
      <vt:lpstr>LMDw: NDT technique development for TRL4</vt:lpstr>
      <vt:lpstr>LMDw: NDT technique development for TRL4</vt:lpstr>
      <vt:lpstr>LMDw: NDT technique development for TRL4</vt:lpstr>
      <vt:lpstr>BINDT Aerospace workshop – UT TFM for LMDw</vt:lpstr>
      <vt:lpstr>BINDT Aerospace workshop – UT TFM for LMDw</vt:lpstr>
      <vt:lpstr>BINDT Aerospace workshop – UT TFM for LMDw</vt:lpstr>
      <vt:lpstr>BINDT Aerospace workshop – UT TFM for LMDw</vt:lpstr>
      <vt:lpstr>BINDT Aerospace workshop – UT TFM for LMDw</vt:lpstr>
      <vt:lpstr>BINDT Aerospace workshop – UT TFM for LMDw</vt:lpstr>
      <vt:lpstr>BINDT Aerospace workshop – UT TFM for LMDw</vt:lpstr>
    </vt:vector>
  </TitlesOfParts>
  <Company>GKN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Morgan Melissa</dc:creator>
  <cp:lastModifiedBy>Sharon McNally</cp:lastModifiedBy>
  <cp:revision>82</cp:revision>
  <dcterms:created xsi:type="dcterms:W3CDTF">2018-08-09T12:09:59Z</dcterms:created>
  <dcterms:modified xsi:type="dcterms:W3CDTF">2024-10-07T07:10:23Z</dcterms:modified>
</cp:coreProperties>
</file>